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80" r:id="rId5"/>
    <p:sldId id="283" r:id="rId6"/>
    <p:sldId id="294" r:id="rId7"/>
    <p:sldId id="265" r:id="rId8"/>
    <p:sldId id="266" r:id="rId9"/>
    <p:sldId id="267" r:id="rId10"/>
    <p:sldId id="295" r:id="rId11"/>
    <p:sldId id="269" r:id="rId12"/>
    <p:sldId id="270" r:id="rId13"/>
    <p:sldId id="296" r:id="rId14"/>
    <p:sldId id="271" r:id="rId15"/>
    <p:sldId id="289" r:id="rId16"/>
    <p:sldId id="273" r:id="rId17"/>
    <p:sldId id="293" r:id="rId18"/>
    <p:sldId id="274" r:id="rId19"/>
    <p:sldId id="275" r:id="rId20"/>
    <p:sldId id="276" r:id="rId21"/>
    <p:sldId id="278" r:id="rId22"/>
    <p:sldId id="277" r:id="rId23"/>
    <p:sldId id="300" r:id="rId24"/>
    <p:sldId id="285" r:id="rId25"/>
    <p:sldId id="286" r:id="rId26"/>
    <p:sldId id="287" r:id="rId27"/>
    <p:sldId id="281" r:id="rId28"/>
    <p:sldId id="282" r:id="rId29"/>
    <p:sldId id="298" r:id="rId30"/>
    <p:sldId id="284" r:id="rId31"/>
  </p:sldIdLst>
  <p:sldSz cx="9144000" cy="5143500" type="screen16x9"/>
  <p:notesSz cx="7010400" cy="9296400"/>
  <p:embeddedFontLst>
    <p:embeddedFont>
      <p:font typeface="Arial Narrow" panose="020B060602020203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mbria" panose="020405030504060302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8" roundtripDataSignature="AMtx7mhRRH4f8HmBPu2pMcfhZz6wJoZ00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a Cooper" initials="" lastIdx="1" clrIdx="0"/>
  <p:cmAuthor id="1" name="Ben Edwards" initials="BE" lastIdx="2" clrIdx="1">
    <p:extLst>
      <p:ext uri="{19B8F6BF-5375-455C-9EA6-DF929625EA0E}">
        <p15:presenceInfo xmlns:p15="http://schemas.microsoft.com/office/powerpoint/2012/main" userId="Ben Edwar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28E"/>
    <a:srgbClr val="0073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DA397D-D290-49BE-B1E0-0BC9C35DCF94}">
  <a:tblStyle styleId="{6EDA397D-D290-49BE-B1E0-0BC9C35DCF94}" styleName="Table_0">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40000"/>
            </a:schemeClr>
          </a:solidFill>
        </a:fill>
      </a:tcStyle>
    </a:band1H>
    <a:band2H>
      <a:tcTxStyle/>
      <a:tcStyle>
        <a:tcBdr/>
      </a:tcStyle>
    </a:band2H>
    <a:band1V>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1944" autoAdjust="0"/>
  </p:normalViewPr>
  <p:slideViewPr>
    <p:cSldViewPr snapToGrid="0">
      <p:cViewPr varScale="1">
        <p:scale>
          <a:sx n="102" d="100"/>
          <a:sy n="102" d="100"/>
        </p:scale>
        <p:origin x="552"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44212251697748"/>
          <c:y val="3.1747539565683658E-2"/>
          <c:w val="0.8602930008163362"/>
          <c:h val="0.90534915362241242"/>
        </c:manualLayout>
      </c:layout>
      <c:barChart>
        <c:barDir val="col"/>
        <c:grouping val="stacked"/>
        <c:varyColors val="0"/>
        <c:ser>
          <c:idx val="0"/>
          <c:order val="0"/>
          <c:spPr>
            <a:solidFill>
              <a:srgbClr val="ED0D78"/>
            </a:solidFill>
            <a:ln>
              <a:noFill/>
            </a:ln>
            <a:effectLst/>
          </c:spPr>
          <c:invertIfNegative val="0"/>
          <c:dPt>
            <c:idx val="1"/>
            <c:invertIfNegative val="0"/>
            <c:bubble3D val="0"/>
            <c:spPr>
              <a:solidFill>
                <a:srgbClr val="0F76AF"/>
              </a:solidFill>
              <a:ln>
                <a:noFill/>
              </a:ln>
              <a:effectLst/>
            </c:spPr>
            <c:extLst>
              <c:ext xmlns:c16="http://schemas.microsoft.com/office/drawing/2014/chart" uri="{C3380CC4-5D6E-409C-BE32-E72D297353CC}">
                <c16:uniqueId val="{00000001-C5E2-45F4-900A-C41C13F43996}"/>
              </c:ext>
            </c:extLst>
          </c:dPt>
          <c:cat>
            <c:strRef>
              <c:f>Sheet1!$A$1:$A$2</c:f>
              <c:strCache>
                <c:ptCount val="2"/>
                <c:pt idx="0">
                  <c:v>reported use</c:v>
                </c:pt>
                <c:pt idx="1">
                  <c:v>perceived peer use</c:v>
                </c:pt>
              </c:strCache>
            </c:strRef>
          </c:cat>
          <c:val>
            <c:numRef>
              <c:f>Sheet1!$B$1:$B$2</c:f>
              <c:numCache>
                <c:formatCode>0%</c:formatCode>
                <c:ptCount val="2"/>
                <c:pt idx="0">
                  <c:v>0.15</c:v>
                </c:pt>
                <c:pt idx="1">
                  <c:v>0.5</c:v>
                </c:pt>
              </c:numCache>
            </c:numRef>
          </c:val>
          <c:extLst>
            <c:ext xmlns:c16="http://schemas.microsoft.com/office/drawing/2014/chart" uri="{C3380CC4-5D6E-409C-BE32-E72D297353CC}">
              <c16:uniqueId val="{00000002-C5E2-45F4-900A-C41C13F43996}"/>
            </c:ext>
          </c:extLst>
        </c:ser>
        <c:dLbls>
          <c:showLegendKey val="0"/>
          <c:showVal val="0"/>
          <c:showCatName val="0"/>
          <c:showSerName val="0"/>
          <c:showPercent val="0"/>
          <c:showBubbleSize val="0"/>
        </c:dLbls>
        <c:gapWidth val="150"/>
        <c:overlap val="100"/>
        <c:axId val="154484576"/>
        <c:axId val="154485136"/>
      </c:barChart>
      <c:catAx>
        <c:axId val="15448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4485136"/>
        <c:crosses val="autoZero"/>
        <c:auto val="1"/>
        <c:lblAlgn val="ctr"/>
        <c:lblOffset val="100"/>
        <c:noMultiLvlLbl val="0"/>
      </c:catAx>
      <c:valAx>
        <c:axId val="15448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8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0.51875</cdr:x>
      <cdr:y>0.18924</cdr:y>
    </cdr:from>
    <cdr:to>
      <cdr:x>0.51875</cdr:x>
      <cdr:y>0.67882</cdr:y>
    </cdr:to>
    <cdr:cxnSp macro="">
      <cdr:nvCxnSpPr>
        <cdr:cNvPr id="3" name="Straight Arrow Connector 2">
          <a:extLst xmlns:a="http://schemas.openxmlformats.org/drawingml/2006/main">
            <a:ext uri="{FF2B5EF4-FFF2-40B4-BE49-F238E27FC236}">
              <a16:creationId xmlns:a16="http://schemas.microsoft.com/office/drawing/2014/main" id="{E693A79F-93E9-4EA0-AF93-C9C0072E5089}"/>
            </a:ext>
          </a:extLst>
        </cdr:cNvPr>
        <cdr:cNvCxnSpPr/>
      </cdr:nvCxnSpPr>
      <cdr:spPr>
        <a:xfrm xmlns:a="http://schemas.openxmlformats.org/drawingml/2006/main">
          <a:off x="1378565" y="519113"/>
          <a:ext cx="0" cy="1343025"/>
        </a:xfrm>
        <a:prstGeom xmlns:a="http://schemas.openxmlformats.org/drawingml/2006/main" prst="straightConnector1">
          <a:avLst/>
        </a:prstGeom>
        <a:ln xmlns:a="http://schemas.openxmlformats.org/drawingml/2006/main" w="38100">
          <a:solidFill>
            <a:sysClr val="windowText" lastClr="00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716675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84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665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18" name="Google Shape;41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5460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84769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1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52423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1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006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79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16: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897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928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1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0735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1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16472" lvl="0" indent="0" algn="l" rtl="0">
              <a:lnSpc>
                <a:spcPct val="115000"/>
              </a:lnSpc>
              <a:spcBef>
                <a:spcPts val="0"/>
              </a:spcBef>
              <a:spcAft>
                <a:spcPts val="0"/>
              </a:spcAft>
              <a:buClr>
                <a:schemeClr val="dk2"/>
              </a:buClr>
              <a:buSzPts val="1800"/>
              <a:buFont typeface="Arial"/>
              <a:buNone/>
            </a:pPr>
            <a:r>
              <a:rPr lang="en-US" sz="1800" dirty="0">
                <a:solidFill>
                  <a:schemeClr val="dk2"/>
                </a:solidFill>
              </a:rPr>
              <a:t>Ask if some students recall taking Healthy Kids Colorado Survey in school. HKCS is long and asks about health broadly – from seatbelts, to sex, to drugs. RACYS just looks at substance use and factors that can contribute to use. </a:t>
            </a:r>
            <a:endParaRPr sz="1800" dirty="0">
              <a:solidFill>
                <a:schemeClr val="dk2"/>
              </a:solidFill>
            </a:endParaRPr>
          </a:p>
          <a:p>
            <a:pPr marL="465887" lvl="0" indent="-235115" algn="l" rtl="0">
              <a:lnSpc>
                <a:spcPct val="115000"/>
              </a:lnSpc>
              <a:spcBef>
                <a:spcPts val="1630"/>
              </a:spcBef>
              <a:spcAft>
                <a:spcPts val="0"/>
              </a:spcAft>
              <a:buClr>
                <a:schemeClr val="dk2"/>
              </a:buClr>
              <a:buSzPts val="1800"/>
              <a:buFont typeface="Arial"/>
              <a:buNone/>
            </a:pPr>
            <a:endParaRPr sz="1800" dirty="0">
              <a:solidFill>
                <a:schemeClr val="dk2"/>
              </a:solidFill>
            </a:endParaRPr>
          </a:p>
          <a:p>
            <a:pPr marL="0" lvl="0" indent="0" algn="l" rtl="0">
              <a:spcBef>
                <a:spcPts val="1630"/>
              </a:spcBef>
              <a:spcAft>
                <a:spcPts val="0"/>
              </a:spcAft>
              <a:buNone/>
            </a:pPr>
            <a:r>
              <a:rPr lang="en-US" dirty="0"/>
              <a:t>You see some differences in data from each survey; however overall trends are comparable indicating that there is validity in both.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HKCS data tends to see higher rates, some of which is due to their sample being older. They mainly report on their high school data alone whereas the Rise Above Colorado Youth Survey reports on data from 12-17 year </a:t>
            </a:r>
            <a:r>
              <a:rPr lang="en-US" dirty="0" err="1"/>
              <a:t>olds</a:t>
            </a:r>
            <a:r>
              <a:rPr lang="en-US" dirty="0"/>
              <a:t>. RACYS doesn’t even survey 18 year </a:t>
            </a:r>
            <a:r>
              <a:rPr lang="en-US" dirty="0" err="1"/>
              <a:t>olds</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critical thinkers, </a:t>
            </a:r>
            <a:r>
              <a:rPr lang="en-US" dirty="0" err="1"/>
              <a:t>esp</a:t>
            </a:r>
            <a:r>
              <a:rPr lang="en-US" dirty="0"/>
              <a:t> teens, will doubt the validity of the data. The fact that multiple surveys are finding similar results lends much credibility. However, with self-report data, there’s always that limitation of participant honesty and for sure, there’s always a few but they usually aren’t enough of them to sway the results much at all. </a:t>
            </a:r>
            <a:endParaRPr dirty="0"/>
          </a:p>
        </p:txBody>
      </p:sp>
    </p:spTree>
    <p:extLst>
      <p:ext uri="{BB962C8B-B14F-4D97-AF65-F5344CB8AC3E}">
        <p14:creationId xmlns:p14="http://schemas.microsoft.com/office/powerpoint/2010/main" val="9185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latin typeface="Arial Narrow"/>
              <a:ea typeface="Arial Narrow"/>
              <a:cs typeface="Arial Narrow"/>
              <a:sym typeface="Arial Narrow"/>
            </a:endParaRPr>
          </a:p>
        </p:txBody>
      </p:sp>
      <p:sp>
        <p:nvSpPr>
          <p:cNvPr id="295" name="Google Shape;29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Narrow"/>
              <a:buNone/>
            </a:pPr>
            <a:fld id="{00000000-1234-1234-1234-123412341234}" type="slidenum">
              <a:rPr lang="en-US" sz="1200" b="0" i="0" u="none" strike="noStrike" cap="none">
                <a:solidFill>
                  <a:srgbClr val="000000"/>
                </a:solidFill>
                <a:latin typeface="Arial Narrow"/>
                <a:ea typeface="Arial Narrow"/>
                <a:cs typeface="Arial Narrow"/>
                <a:sym typeface="Arial Narrow"/>
              </a:rPr>
              <a:t>2</a:t>
            </a:fld>
            <a:endParaRPr sz="1200" b="0" i="0" u="none" strike="noStrike" cap="none">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212215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p2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492" name="Google Shape;492;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Narrow"/>
              <a:buNone/>
            </a:pPr>
            <a:fld id="{00000000-1234-1234-1234-123412341234}" type="slidenum">
              <a:rPr lang="en-US" sz="1200" b="0" i="0" u="none" strike="noStrike" cap="none">
                <a:solidFill>
                  <a:srgbClr val="000000"/>
                </a:solidFill>
                <a:latin typeface="Arial Narrow"/>
                <a:ea typeface="Arial Narrow"/>
                <a:cs typeface="Arial Narrow"/>
                <a:sym typeface="Arial Narrow"/>
              </a:rPr>
              <a:t>20</a:t>
            </a:fld>
            <a:endParaRPr sz="1200" b="0" i="0" u="none" strike="noStrike" cap="none">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499921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6" name="Google Shape;506;p2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507" name="Google Shape;507;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Narrow"/>
              <a:buNone/>
            </a:pPr>
            <a:fld id="{00000000-1234-1234-1234-123412341234}" type="slidenum">
              <a:rPr lang="en-US" sz="1200" b="0" i="0" u="none" strike="noStrike" cap="none">
                <a:solidFill>
                  <a:srgbClr val="000000"/>
                </a:solidFill>
                <a:latin typeface="Arial Narrow"/>
                <a:ea typeface="Arial Narrow"/>
                <a:cs typeface="Arial Narrow"/>
                <a:sym typeface="Arial Narrow"/>
              </a:rPr>
              <a:t>21</a:t>
            </a:fld>
            <a:endParaRPr sz="1200" b="0" i="0" u="none" strike="noStrike" cap="none">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279320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501" name="Google Shape;501;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Narrow"/>
              <a:buNone/>
            </a:pPr>
            <a:fld id="{00000000-1234-1234-1234-123412341234}" type="slidenum">
              <a:rPr lang="en-US" sz="1200" b="0" i="0" u="none" strike="noStrike" cap="none">
                <a:solidFill>
                  <a:srgbClr val="000000"/>
                </a:solidFill>
                <a:latin typeface="Arial Narrow"/>
                <a:ea typeface="Arial Narrow"/>
                <a:cs typeface="Arial Narrow"/>
                <a:sym typeface="Arial Narrow"/>
              </a:rPr>
              <a:t>22</a:t>
            </a:fld>
            <a:endParaRPr sz="1200" b="0" i="0" u="none" strike="noStrike" cap="none">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1024428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0" name="Google Shape;500;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501" name="Google Shape;501;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Narrow"/>
              <a:buNone/>
            </a:pPr>
            <a:fld id="{00000000-1234-1234-1234-123412341234}" type="slidenum">
              <a:rPr lang="en-US" sz="1200" b="0" i="0" u="none" strike="noStrike" cap="none">
                <a:solidFill>
                  <a:srgbClr val="000000"/>
                </a:solidFill>
                <a:latin typeface="Arial Narrow"/>
                <a:ea typeface="Arial Narrow"/>
                <a:cs typeface="Arial Narrow"/>
                <a:sym typeface="Arial Narrow"/>
              </a:rPr>
              <a:t>23</a:t>
            </a:fld>
            <a:endParaRPr sz="1200" b="0" i="0" u="none" strike="noStrike" cap="none">
              <a:solidFill>
                <a:srgbClr val="000000"/>
              </a:solidFill>
              <a:latin typeface="Arial Narrow"/>
              <a:ea typeface="Arial Narrow"/>
              <a:cs typeface="Arial Narrow"/>
              <a:sym typeface="Arial Narrow"/>
            </a:endParaRPr>
          </a:p>
        </p:txBody>
      </p:sp>
    </p:spTree>
    <p:extLst>
      <p:ext uri="{BB962C8B-B14F-4D97-AF65-F5344CB8AC3E}">
        <p14:creationId xmlns:p14="http://schemas.microsoft.com/office/powerpoint/2010/main" val="4151114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78453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229bf3c52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229bf3c52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08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4377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3: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526" name="Google Shape;526;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800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20c47e917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720c47e917_0_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735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20c47e917_1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20c47e917_1_1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07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815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3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lvl="1" indent="0" algn="l" rtl="0">
              <a:spcBef>
                <a:spcPts val="0"/>
              </a:spcBef>
              <a:spcAft>
                <a:spcPts val="0"/>
              </a:spcAft>
              <a:buNone/>
            </a:pPr>
            <a:endParaRPr dirty="0"/>
          </a:p>
        </p:txBody>
      </p:sp>
      <p:sp>
        <p:nvSpPr>
          <p:cNvPr id="550" name="Google Shape;55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7678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6: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519" name="Google Shape;519;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00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720c47e917_1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720c47e917_1_1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234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290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8: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59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881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Font typeface="Arial"/>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Arial"/>
              <a:buNone/>
              <a:defRPr sz="2800"/>
            </a:lvl1pPr>
            <a:lvl2pPr lvl="1" algn="ctr">
              <a:lnSpc>
                <a:spcPct val="100000"/>
              </a:lnSpc>
              <a:spcBef>
                <a:spcPts val="0"/>
              </a:spcBef>
              <a:spcAft>
                <a:spcPts val="0"/>
              </a:spcAft>
              <a:buSzPts val="2800"/>
              <a:buFont typeface="Arial"/>
              <a:buNone/>
              <a:defRPr sz="2800"/>
            </a:lvl2pPr>
            <a:lvl3pPr lvl="2" algn="ctr">
              <a:lnSpc>
                <a:spcPct val="100000"/>
              </a:lnSpc>
              <a:spcBef>
                <a:spcPts val="0"/>
              </a:spcBef>
              <a:spcAft>
                <a:spcPts val="0"/>
              </a:spcAft>
              <a:buSzPts val="2800"/>
              <a:buFont typeface="Arial"/>
              <a:buNone/>
              <a:defRPr sz="2800"/>
            </a:lvl3pPr>
            <a:lvl4pPr lvl="3" algn="ctr">
              <a:lnSpc>
                <a:spcPct val="100000"/>
              </a:lnSpc>
              <a:spcBef>
                <a:spcPts val="0"/>
              </a:spcBef>
              <a:spcAft>
                <a:spcPts val="0"/>
              </a:spcAft>
              <a:buSzPts val="2800"/>
              <a:buFont typeface="Arial"/>
              <a:buNone/>
              <a:defRPr sz="2800"/>
            </a:lvl4pPr>
            <a:lvl5pPr lvl="4" algn="ctr">
              <a:lnSpc>
                <a:spcPct val="100000"/>
              </a:lnSpc>
              <a:spcBef>
                <a:spcPts val="0"/>
              </a:spcBef>
              <a:spcAft>
                <a:spcPts val="0"/>
              </a:spcAft>
              <a:buSzPts val="2800"/>
              <a:buFont typeface="Arial"/>
              <a:buNone/>
              <a:defRPr sz="2800"/>
            </a:lvl5pPr>
            <a:lvl6pPr lvl="5" algn="ctr">
              <a:lnSpc>
                <a:spcPct val="100000"/>
              </a:lnSpc>
              <a:spcBef>
                <a:spcPts val="0"/>
              </a:spcBef>
              <a:spcAft>
                <a:spcPts val="0"/>
              </a:spcAft>
              <a:buSzPts val="2800"/>
              <a:buFont typeface="Arial"/>
              <a:buNone/>
              <a:defRPr sz="2800"/>
            </a:lvl6pPr>
            <a:lvl7pPr lvl="6" algn="ctr">
              <a:lnSpc>
                <a:spcPct val="100000"/>
              </a:lnSpc>
              <a:spcBef>
                <a:spcPts val="0"/>
              </a:spcBef>
              <a:spcAft>
                <a:spcPts val="0"/>
              </a:spcAft>
              <a:buSzPts val="2800"/>
              <a:buFont typeface="Arial"/>
              <a:buNone/>
              <a:defRPr sz="2800"/>
            </a:lvl7pPr>
            <a:lvl8pPr lvl="7" algn="ctr">
              <a:lnSpc>
                <a:spcPct val="100000"/>
              </a:lnSpc>
              <a:spcBef>
                <a:spcPts val="0"/>
              </a:spcBef>
              <a:spcAft>
                <a:spcPts val="0"/>
              </a:spcAft>
              <a:buSzPts val="2800"/>
              <a:buFont typeface="Arial"/>
              <a:buNone/>
              <a:defRPr sz="2800"/>
            </a:lvl8pPr>
            <a:lvl9pPr lvl="8" algn="ctr">
              <a:lnSpc>
                <a:spcPct val="100000"/>
              </a:lnSpc>
              <a:spcBef>
                <a:spcPts val="0"/>
              </a:spcBef>
              <a:spcAft>
                <a:spcPts val="0"/>
              </a:spcAft>
              <a:buSzPts val="2800"/>
              <a:buFont typeface="Arial"/>
              <a:buNone/>
              <a:defRPr sz="2800"/>
            </a:lvl9pPr>
          </a:lstStyle>
          <a:p>
            <a:endParaRPr/>
          </a:p>
        </p:txBody>
      </p:sp>
      <p:sp>
        <p:nvSpPr>
          <p:cNvPr id="12" name="Google Shape;12;p3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00"/>
              <a:buFont typeface="Arial"/>
              <a:buNone/>
              <a:defRPr/>
            </a:lvl2pPr>
            <a:lvl3pPr marL="1371600" lvl="2" indent="-228600" algn="l">
              <a:lnSpc>
                <a:spcPct val="115000"/>
              </a:lnSpc>
              <a:spcBef>
                <a:spcPts val="1600"/>
              </a:spcBef>
              <a:spcAft>
                <a:spcPts val="0"/>
              </a:spcAft>
              <a:buSzPts val="1400"/>
              <a:buFont typeface="Arial"/>
              <a:buNone/>
              <a:defRPr/>
            </a:lvl3pPr>
            <a:lvl4pPr marL="1828800" lvl="3" indent="-228600" algn="l">
              <a:lnSpc>
                <a:spcPct val="115000"/>
              </a:lnSpc>
              <a:spcBef>
                <a:spcPts val="1600"/>
              </a:spcBef>
              <a:spcAft>
                <a:spcPts val="0"/>
              </a:spcAft>
              <a:buSzPts val="1400"/>
              <a:buFont typeface="Arial"/>
              <a:buNone/>
              <a:defRPr/>
            </a:lvl4pPr>
            <a:lvl5pPr marL="2286000" lvl="4" indent="-228600" algn="l">
              <a:lnSpc>
                <a:spcPct val="115000"/>
              </a:lnSpc>
              <a:spcBef>
                <a:spcPts val="1600"/>
              </a:spcBef>
              <a:spcAft>
                <a:spcPts val="0"/>
              </a:spcAft>
              <a:buSzPts val="1400"/>
              <a:buFont typeface="Arial"/>
              <a:buNone/>
              <a:defRPr/>
            </a:lvl5pPr>
            <a:lvl6pPr marL="2743200" lvl="5" indent="-228600" algn="l">
              <a:lnSpc>
                <a:spcPct val="115000"/>
              </a:lnSpc>
              <a:spcBef>
                <a:spcPts val="1600"/>
              </a:spcBef>
              <a:spcAft>
                <a:spcPts val="0"/>
              </a:spcAft>
              <a:buSzPts val="1400"/>
              <a:buFont typeface="Arial"/>
              <a:buNone/>
              <a:defRPr/>
            </a:lvl6pPr>
            <a:lvl7pPr marL="3200400" lvl="6" indent="-228600" algn="l">
              <a:lnSpc>
                <a:spcPct val="115000"/>
              </a:lnSpc>
              <a:spcBef>
                <a:spcPts val="1600"/>
              </a:spcBef>
              <a:spcAft>
                <a:spcPts val="0"/>
              </a:spcAft>
              <a:buSzPts val="1400"/>
              <a:buFont typeface="Arial"/>
              <a:buNone/>
              <a:defRPr/>
            </a:lvl7pPr>
            <a:lvl8pPr marL="3657600" lvl="7" indent="-228600" algn="l">
              <a:lnSpc>
                <a:spcPct val="115000"/>
              </a:lnSpc>
              <a:spcBef>
                <a:spcPts val="1600"/>
              </a:spcBef>
              <a:spcAft>
                <a:spcPts val="0"/>
              </a:spcAft>
              <a:buSzPts val="1400"/>
              <a:buFont typeface="Arial"/>
              <a:buNone/>
              <a:defRPr/>
            </a:lvl8pPr>
            <a:lvl9pPr marL="4114800" lvl="8" indent="-228600" algn="l">
              <a:lnSpc>
                <a:spcPct val="115000"/>
              </a:lnSpc>
              <a:spcBef>
                <a:spcPts val="1600"/>
              </a:spcBef>
              <a:spcAft>
                <a:spcPts val="1600"/>
              </a:spcAft>
              <a:buSzPts val="1400"/>
              <a:buFont typeface="Arial"/>
              <a:buNone/>
              <a:defRPr/>
            </a:lvl9pPr>
          </a:lstStyle>
          <a:p>
            <a:endParaRPr/>
          </a:p>
        </p:txBody>
      </p:sp>
      <p:sp>
        <p:nvSpPr>
          <p:cNvPr id="16" name="Google Shape;16;p3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
        <p:cNvGrpSpPr/>
        <p:nvPr/>
      </p:nvGrpSpPr>
      <p:grpSpPr>
        <a:xfrm>
          <a:off x="0" y="0"/>
          <a:ext cx="0" cy="0"/>
          <a:chOff x="0" y="0"/>
          <a:chExt cx="0" cy="0"/>
        </a:xfrm>
      </p:grpSpPr>
      <p:sp>
        <p:nvSpPr>
          <p:cNvPr id="18" name="Google Shape;18;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9" name="Google Shape;19;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228600" algn="l">
              <a:lnSpc>
                <a:spcPct val="115000"/>
              </a:lnSpc>
              <a:spcBef>
                <a:spcPts val="160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20" name="Google Shape;20;p36"/>
          <p:cNvSpPr txBox="1">
            <a:spLocks noGrp="1"/>
          </p:cNvSpPr>
          <p:nvPr>
            <p:ph type="dt" idx="10"/>
          </p:nvPr>
        </p:nvSpPr>
        <p:spPr>
          <a:xfrm>
            <a:off x="457202" y="4767264"/>
            <a:ext cx="2133599" cy="27384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6"/>
          <p:cNvSpPr txBox="1">
            <a:spLocks noGrp="1"/>
          </p:cNvSpPr>
          <p:nvPr>
            <p:ph type="ftr" idx="11"/>
          </p:nvPr>
        </p:nvSpPr>
        <p:spPr>
          <a:xfrm>
            <a:off x="3124200" y="4767264"/>
            <a:ext cx="2895600" cy="27384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6"/>
          <p:cNvSpPr txBox="1">
            <a:spLocks noGrp="1"/>
          </p:cNvSpPr>
          <p:nvPr>
            <p:ph type="sldNum" idx="12"/>
          </p:nvPr>
        </p:nvSpPr>
        <p:spPr>
          <a:xfrm>
            <a:off x="6457950" y="4767263"/>
            <a:ext cx="2057400" cy="273844"/>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25" name="Google Shape;25;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228600" algn="ctr">
              <a:lnSpc>
                <a:spcPct val="115000"/>
              </a:lnSpc>
              <a:spcBef>
                <a:spcPts val="0"/>
              </a:spcBef>
              <a:spcAft>
                <a:spcPts val="0"/>
              </a:spcAft>
              <a:buSzPts val="1800"/>
              <a:buFont typeface="Arial"/>
              <a:buNone/>
              <a:defRPr/>
            </a:lvl1pPr>
            <a:lvl2pPr marL="914400" lvl="1" indent="-228600" algn="ctr">
              <a:lnSpc>
                <a:spcPct val="115000"/>
              </a:lnSpc>
              <a:spcBef>
                <a:spcPts val="1600"/>
              </a:spcBef>
              <a:spcAft>
                <a:spcPts val="0"/>
              </a:spcAft>
              <a:buSzPts val="1400"/>
              <a:buFont typeface="Arial"/>
              <a:buNone/>
              <a:defRPr/>
            </a:lvl2pPr>
            <a:lvl3pPr marL="1371600" lvl="2" indent="-228600" algn="ctr">
              <a:lnSpc>
                <a:spcPct val="115000"/>
              </a:lnSpc>
              <a:spcBef>
                <a:spcPts val="1600"/>
              </a:spcBef>
              <a:spcAft>
                <a:spcPts val="0"/>
              </a:spcAft>
              <a:buSzPts val="1400"/>
              <a:buFont typeface="Arial"/>
              <a:buNone/>
              <a:defRPr/>
            </a:lvl3pPr>
            <a:lvl4pPr marL="1828800" lvl="3" indent="-228600" algn="ctr">
              <a:lnSpc>
                <a:spcPct val="115000"/>
              </a:lnSpc>
              <a:spcBef>
                <a:spcPts val="1600"/>
              </a:spcBef>
              <a:spcAft>
                <a:spcPts val="0"/>
              </a:spcAft>
              <a:buSzPts val="1400"/>
              <a:buFont typeface="Arial"/>
              <a:buNone/>
              <a:defRPr/>
            </a:lvl4pPr>
            <a:lvl5pPr marL="2286000" lvl="4" indent="-228600" algn="ctr">
              <a:lnSpc>
                <a:spcPct val="115000"/>
              </a:lnSpc>
              <a:spcBef>
                <a:spcPts val="1600"/>
              </a:spcBef>
              <a:spcAft>
                <a:spcPts val="0"/>
              </a:spcAft>
              <a:buSzPts val="1400"/>
              <a:buFont typeface="Arial"/>
              <a:buNone/>
              <a:defRPr/>
            </a:lvl5pPr>
            <a:lvl6pPr marL="2743200" lvl="5" indent="-228600" algn="ctr">
              <a:lnSpc>
                <a:spcPct val="115000"/>
              </a:lnSpc>
              <a:spcBef>
                <a:spcPts val="1600"/>
              </a:spcBef>
              <a:spcAft>
                <a:spcPts val="0"/>
              </a:spcAft>
              <a:buSzPts val="1400"/>
              <a:buFont typeface="Arial"/>
              <a:buNone/>
              <a:defRPr/>
            </a:lvl6pPr>
            <a:lvl7pPr marL="3200400" lvl="6" indent="-228600" algn="ctr">
              <a:lnSpc>
                <a:spcPct val="115000"/>
              </a:lnSpc>
              <a:spcBef>
                <a:spcPts val="1600"/>
              </a:spcBef>
              <a:spcAft>
                <a:spcPts val="0"/>
              </a:spcAft>
              <a:buSzPts val="1400"/>
              <a:buFont typeface="Arial"/>
              <a:buNone/>
              <a:defRPr/>
            </a:lvl7pPr>
            <a:lvl8pPr marL="3657600" lvl="7" indent="-228600" algn="ctr">
              <a:lnSpc>
                <a:spcPct val="115000"/>
              </a:lnSpc>
              <a:spcBef>
                <a:spcPts val="1600"/>
              </a:spcBef>
              <a:spcAft>
                <a:spcPts val="0"/>
              </a:spcAft>
              <a:buSzPts val="1400"/>
              <a:buFont typeface="Arial"/>
              <a:buNone/>
              <a:defRPr/>
            </a:lvl8pPr>
            <a:lvl9pPr marL="4114800" lvl="8" indent="-228600" algn="ctr">
              <a:lnSpc>
                <a:spcPct val="115000"/>
              </a:lnSpc>
              <a:spcBef>
                <a:spcPts val="1600"/>
              </a:spcBef>
              <a:spcAft>
                <a:spcPts val="1600"/>
              </a:spcAft>
              <a:buSzPts val="1400"/>
              <a:buFont typeface="Arial"/>
              <a:buNone/>
              <a:defRPr/>
            </a:lvl9pPr>
          </a:lstStyle>
          <a:p>
            <a:endParaRPr/>
          </a:p>
        </p:txBody>
      </p:sp>
      <p:sp>
        <p:nvSpPr>
          <p:cNvPr id="26" name="Google Shape;26;p41"/>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3"/>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4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200"/>
              <a:buFont typeface="Arial"/>
              <a:buNone/>
              <a:defRPr sz="12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37" name="Google Shape;37;p4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40" name="Google Shape;40;p46"/>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sp>
        <p:nvSpPr>
          <p:cNvPr id="42" name="Google Shape;42;p47"/>
          <p:cNvSpPr txBox="1">
            <a:spLocks noGrp="1"/>
          </p:cNvSpPr>
          <p:nvPr>
            <p:ph type="title"/>
          </p:nvPr>
        </p:nvSpPr>
        <p:spPr>
          <a:xfrm>
            <a:off x="0" y="0"/>
            <a:ext cx="8229600" cy="598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3" name="Google Shape;43;p47"/>
          <p:cNvSpPr txBox="1">
            <a:spLocks noGrp="1"/>
          </p:cNvSpPr>
          <p:nvPr>
            <p:ph type="sldNum" idx="12"/>
          </p:nvPr>
        </p:nvSpPr>
        <p:spPr>
          <a:xfrm>
            <a:off x="8578735" y="4869656"/>
            <a:ext cx="565200" cy="273900"/>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1pPr>
            <a:lvl2pPr marL="0" lvl="1"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2pPr>
            <a:lvl3pPr marL="0" lvl="2"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3pPr>
            <a:lvl4pPr marL="0" lvl="3"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4pPr>
            <a:lvl5pPr marL="0" lvl="4"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5pPr>
            <a:lvl6pPr marL="0" lvl="5"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6pPr>
            <a:lvl7pPr marL="0" lvl="6"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7pPr>
            <a:lvl8pPr marL="0" lvl="7"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8pPr>
            <a:lvl9pPr marL="0" lvl="8" indent="0" algn="r">
              <a:lnSpc>
                <a:spcPct val="100000"/>
              </a:lnSpc>
              <a:spcBef>
                <a:spcPts val="0"/>
              </a:spcBef>
              <a:spcAft>
                <a:spcPts val="0"/>
              </a:spcAft>
              <a:buClr>
                <a:schemeClr val="dk1"/>
              </a:buClr>
              <a:buSzPts val="275"/>
              <a:buFont typeface="Arial Narrow"/>
              <a:buNone/>
              <a:defRPr sz="1100">
                <a:solidFill>
                  <a:schemeClr val="dk1"/>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47"/>
          <p:cNvPicPr preferRelativeResize="0"/>
          <p:nvPr/>
        </p:nvPicPr>
        <p:blipFill rotWithShape="1">
          <a:blip r:embed="rId2">
            <a:alphaModFix/>
          </a:blip>
          <a:srcRect/>
          <a:stretch/>
        </p:blipFill>
        <p:spPr>
          <a:xfrm>
            <a:off x="8491315" y="74014"/>
            <a:ext cx="536400" cy="450900"/>
          </a:xfrm>
          <a:prstGeom prst="rect">
            <a:avLst/>
          </a:prstGeom>
          <a:noFill/>
          <a:ln>
            <a:noFill/>
          </a:ln>
        </p:spPr>
      </p:pic>
      <p:sp>
        <p:nvSpPr>
          <p:cNvPr id="45" name="Google Shape;45;p47"/>
          <p:cNvSpPr/>
          <p:nvPr/>
        </p:nvSpPr>
        <p:spPr>
          <a:xfrm>
            <a:off x="0" y="592281"/>
            <a:ext cx="9144000" cy="34200"/>
          </a:xfrm>
          <a:prstGeom prst="rect">
            <a:avLst/>
          </a:prstGeom>
          <a:gradFill>
            <a:gsLst>
              <a:gs pos="0">
                <a:srgbClr val="E60000"/>
              </a:gs>
              <a:gs pos="30000">
                <a:srgbClr val="E60000"/>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44"/>
          <p:cNvSpPr txBox="1">
            <a:spLocks noGrp="1"/>
          </p:cNvSpPr>
          <p:nvPr>
            <p:ph type="body" idx="1"/>
          </p:nvPr>
        </p:nvSpPr>
        <p:spPr>
          <a:xfrm>
            <a:off x="311701" y="1152475"/>
            <a:ext cx="399990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Font typeface="Arial"/>
              <a:buNone/>
              <a:defRPr sz="14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32" name="Google Shape;32;p44"/>
          <p:cNvSpPr txBox="1">
            <a:spLocks noGrp="1"/>
          </p:cNvSpPr>
          <p:nvPr>
            <p:ph type="body" idx="2"/>
          </p:nvPr>
        </p:nvSpPr>
        <p:spPr>
          <a:xfrm>
            <a:off x="4832401" y="1152475"/>
            <a:ext cx="3999900" cy="34164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400"/>
              <a:buFont typeface="Arial"/>
              <a:buNone/>
              <a:defRPr sz="14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33" name="Google Shape;33;p44"/>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Clr>
                <a:srgbClr val="000000"/>
              </a:buClr>
              <a:buSzPts val="1400"/>
              <a:buFont typeface="Arial"/>
              <a:buNone/>
              <a:defRPr/>
            </a:lvl1pPr>
            <a:lvl2pPr marL="0" lvl="1" indent="0" algn="l">
              <a:lnSpc>
                <a:spcPct val="100000"/>
              </a:lnSpc>
              <a:spcBef>
                <a:spcPts val="0"/>
              </a:spcBef>
              <a:spcAft>
                <a:spcPts val="0"/>
              </a:spcAft>
              <a:buClr>
                <a:srgbClr val="000000"/>
              </a:buClr>
              <a:buSzPts val="1400"/>
              <a:buFont typeface="Arial"/>
              <a:buNone/>
              <a:defRPr/>
            </a:lvl2pPr>
            <a:lvl3pPr marL="0" lvl="2" indent="0" algn="l">
              <a:lnSpc>
                <a:spcPct val="100000"/>
              </a:lnSpc>
              <a:spcBef>
                <a:spcPts val="0"/>
              </a:spcBef>
              <a:spcAft>
                <a:spcPts val="0"/>
              </a:spcAft>
              <a:buClr>
                <a:srgbClr val="000000"/>
              </a:buClr>
              <a:buSzPts val="1400"/>
              <a:buFont typeface="Arial"/>
              <a:buNone/>
              <a:defRPr/>
            </a:lvl3pPr>
            <a:lvl4pPr marL="0" lvl="3" indent="0" algn="l">
              <a:lnSpc>
                <a:spcPct val="100000"/>
              </a:lnSpc>
              <a:spcBef>
                <a:spcPts val="0"/>
              </a:spcBef>
              <a:spcAft>
                <a:spcPts val="0"/>
              </a:spcAft>
              <a:buClr>
                <a:srgbClr val="000000"/>
              </a:buClr>
              <a:buSzPts val="1400"/>
              <a:buFont typeface="Arial"/>
              <a:buNone/>
              <a:defRPr/>
            </a:lvl4pPr>
            <a:lvl5pPr marL="0" lvl="4" indent="0" algn="l">
              <a:lnSpc>
                <a:spcPct val="100000"/>
              </a:lnSpc>
              <a:spcBef>
                <a:spcPts val="0"/>
              </a:spcBef>
              <a:spcAft>
                <a:spcPts val="0"/>
              </a:spcAft>
              <a:buClr>
                <a:srgbClr val="000000"/>
              </a:buClr>
              <a:buSzPts val="1400"/>
              <a:buFont typeface="Arial"/>
              <a:buNone/>
              <a:defRPr/>
            </a:lvl5pPr>
            <a:lvl6pPr marL="0" lvl="5" indent="0" algn="l">
              <a:lnSpc>
                <a:spcPct val="100000"/>
              </a:lnSpc>
              <a:spcBef>
                <a:spcPts val="0"/>
              </a:spcBef>
              <a:spcAft>
                <a:spcPts val="0"/>
              </a:spcAft>
              <a:buClr>
                <a:srgbClr val="000000"/>
              </a:buClr>
              <a:buSzPts val="1400"/>
              <a:buFont typeface="Arial"/>
              <a:buNone/>
              <a:defRPr/>
            </a:lvl6pPr>
            <a:lvl7pPr marL="0" lvl="6" indent="0" algn="l">
              <a:lnSpc>
                <a:spcPct val="100000"/>
              </a:lnSpc>
              <a:spcBef>
                <a:spcPts val="0"/>
              </a:spcBef>
              <a:spcAft>
                <a:spcPts val="0"/>
              </a:spcAft>
              <a:buClr>
                <a:srgbClr val="000000"/>
              </a:buClr>
              <a:buSzPts val="1400"/>
              <a:buFont typeface="Arial"/>
              <a:buNone/>
              <a:defRPr/>
            </a:lvl7pPr>
            <a:lvl8pPr marL="0" lvl="7" indent="0" algn="l">
              <a:lnSpc>
                <a:spcPct val="100000"/>
              </a:lnSpc>
              <a:spcBef>
                <a:spcPts val="0"/>
              </a:spcBef>
              <a:spcAft>
                <a:spcPts val="0"/>
              </a:spcAft>
              <a:buClr>
                <a:srgbClr val="000000"/>
              </a:buClr>
              <a:buSzPts val="1400"/>
              <a:buFont typeface="Arial"/>
              <a:buNone/>
              <a:defRPr/>
            </a:lvl8pPr>
            <a:lvl9pPr marL="0" lvl="8" indent="0" algn="l">
              <a:lnSpc>
                <a:spcPct val="100000"/>
              </a:lnSpc>
              <a:spcBef>
                <a:spcPts val="0"/>
              </a:spcBef>
              <a:spcAft>
                <a:spcPts val="0"/>
              </a:spcAft>
              <a:buClr>
                <a:srgbClr val="000000"/>
              </a:buClr>
              <a:buSzPts val="1400"/>
              <a:buFont typeface="Arial"/>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208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8" name="Google Shape;8;p31"/>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9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31.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29.jpg"/><Relationship Id="rId5" Type="http://schemas.openxmlformats.org/officeDocument/2006/relationships/image" Target="../media/image13.jpg"/><Relationship Id="rId15" Type="http://schemas.openxmlformats.org/officeDocument/2006/relationships/image" Target="../media/image6.png"/><Relationship Id="rId10" Type="http://schemas.openxmlformats.org/officeDocument/2006/relationships/image" Target="../media/image28.jpg"/><Relationship Id="rId4" Type="http://schemas.openxmlformats.org/officeDocument/2006/relationships/image" Target="../media/image12.jpg"/><Relationship Id="rId9" Type="http://schemas.openxmlformats.org/officeDocument/2006/relationships/image" Target="../media/image20.jpg"/><Relationship Id="rId1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riseaboveco.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1.png"/><Relationship Id="rId4" Type="http://schemas.openxmlformats.org/officeDocument/2006/relationships/hyperlink" Target="http://www.iriseaboveco.org/submit-your-sto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8" name="Google Shape;288;p1"/>
          <p:cNvPicPr preferRelativeResize="0"/>
          <p:nvPr/>
        </p:nvPicPr>
        <p:blipFill rotWithShape="1">
          <a:blip r:embed="rId3">
            <a:alphaModFix/>
          </a:blip>
          <a:srcRect l="18567" t="2190" r="40523"/>
          <a:stretch/>
        </p:blipFill>
        <p:spPr>
          <a:xfrm>
            <a:off x="6571488" y="0"/>
            <a:ext cx="2881250" cy="51435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56" y="-1293115"/>
            <a:ext cx="7008627" cy="700862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6753"/>
          <a:stretch/>
        </p:blipFill>
        <p:spPr>
          <a:xfrm>
            <a:off x="7024055" y="1447315"/>
            <a:ext cx="1976115" cy="17198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18114-1DB3-4929-AA6B-80E6F34AFD30}"/>
              </a:ext>
            </a:extLst>
          </p:cNvPr>
          <p:cNvPicPr>
            <a:picLocks noChangeAspect="1"/>
          </p:cNvPicPr>
          <p:nvPr/>
        </p:nvPicPr>
        <p:blipFill>
          <a:blip r:embed="rId3"/>
          <a:stretch>
            <a:fillRect/>
          </a:stretch>
        </p:blipFill>
        <p:spPr>
          <a:xfrm>
            <a:off x="5162821" y="80186"/>
            <a:ext cx="3863002" cy="2124652"/>
          </a:xfrm>
          <a:prstGeom prst="rect">
            <a:avLst/>
          </a:prstGeom>
        </p:spPr>
      </p:pic>
      <p:pic>
        <p:nvPicPr>
          <p:cNvPr id="9" name="Picture 8">
            <a:extLst>
              <a:ext uri="{FF2B5EF4-FFF2-40B4-BE49-F238E27FC236}">
                <a16:creationId xmlns:a16="http://schemas.microsoft.com/office/drawing/2014/main" id="{206B534E-52C6-46D9-9D85-344EA08ECA28}"/>
              </a:ext>
            </a:extLst>
          </p:cNvPr>
          <p:cNvPicPr>
            <a:picLocks noChangeAspect="1"/>
          </p:cNvPicPr>
          <p:nvPr/>
        </p:nvPicPr>
        <p:blipFill>
          <a:blip r:embed="rId4"/>
          <a:stretch>
            <a:fillRect/>
          </a:stretch>
        </p:blipFill>
        <p:spPr>
          <a:xfrm>
            <a:off x="5805377" y="2306601"/>
            <a:ext cx="3220446" cy="1882627"/>
          </a:xfrm>
          <a:prstGeom prst="rect">
            <a:avLst/>
          </a:prstGeom>
        </p:spPr>
      </p:pic>
      <p:pic>
        <p:nvPicPr>
          <p:cNvPr id="13" name="Picture 12">
            <a:extLst>
              <a:ext uri="{FF2B5EF4-FFF2-40B4-BE49-F238E27FC236}">
                <a16:creationId xmlns:a16="http://schemas.microsoft.com/office/drawing/2014/main" id="{A4C80F89-EBDC-46CC-A5C6-25DD379A7943}"/>
              </a:ext>
            </a:extLst>
          </p:cNvPr>
          <p:cNvPicPr>
            <a:picLocks noChangeAspect="1"/>
          </p:cNvPicPr>
          <p:nvPr/>
        </p:nvPicPr>
        <p:blipFill>
          <a:blip r:embed="rId5"/>
          <a:stretch>
            <a:fillRect/>
          </a:stretch>
        </p:blipFill>
        <p:spPr>
          <a:xfrm>
            <a:off x="118177" y="2295414"/>
            <a:ext cx="2857500" cy="1905000"/>
          </a:xfrm>
          <a:prstGeom prst="rect">
            <a:avLst/>
          </a:prstGeom>
        </p:spPr>
      </p:pic>
      <p:pic>
        <p:nvPicPr>
          <p:cNvPr id="15" name="Picture 14">
            <a:extLst>
              <a:ext uri="{FF2B5EF4-FFF2-40B4-BE49-F238E27FC236}">
                <a16:creationId xmlns:a16="http://schemas.microsoft.com/office/drawing/2014/main" id="{4C44DE12-2690-4033-A642-FF7870AF7E77}"/>
              </a:ext>
            </a:extLst>
          </p:cNvPr>
          <p:cNvPicPr>
            <a:picLocks noChangeAspect="1"/>
          </p:cNvPicPr>
          <p:nvPr/>
        </p:nvPicPr>
        <p:blipFill>
          <a:blip r:embed="rId6"/>
          <a:stretch>
            <a:fillRect/>
          </a:stretch>
        </p:blipFill>
        <p:spPr>
          <a:xfrm>
            <a:off x="2777104" y="80185"/>
            <a:ext cx="2243469" cy="2124651"/>
          </a:xfrm>
          <a:prstGeom prst="rect">
            <a:avLst/>
          </a:prstGeom>
        </p:spPr>
      </p:pic>
      <p:pic>
        <p:nvPicPr>
          <p:cNvPr id="11" name="Picture 10">
            <a:extLst>
              <a:ext uri="{FF2B5EF4-FFF2-40B4-BE49-F238E27FC236}">
                <a16:creationId xmlns:a16="http://schemas.microsoft.com/office/drawing/2014/main" id="{084A95B0-6454-47AF-A276-5B95264E8309}"/>
              </a:ext>
            </a:extLst>
          </p:cNvPr>
          <p:cNvPicPr>
            <a:picLocks noChangeAspect="1"/>
          </p:cNvPicPr>
          <p:nvPr/>
        </p:nvPicPr>
        <p:blipFill>
          <a:blip r:embed="rId7"/>
          <a:stretch>
            <a:fillRect/>
          </a:stretch>
        </p:blipFill>
        <p:spPr>
          <a:xfrm>
            <a:off x="118177" y="80187"/>
            <a:ext cx="2558072" cy="2124652"/>
          </a:xfrm>
          <a:prstGeom prst="rect">
            <a:avLst/>
          </a:prstGeom>
        </p:spPr>
      </p:pic>
      <p:pic>
        <p:nvPicPr>
          <p:cNvPr id="14" name="Picture 13">
            <a:extLst>
              <a:ext uri="{FF2B5EF4-FFF2-40B4-BE49-F238E27FC236}">
                <a16:creationId xmlns:a16="http://schemas.microsoft.com/office/drawing/2014/main" id="{9E9DC30A-2DA7-4D2C-A93B-EB1D38CC9DB9}"/>
              </a:ext>
            </a:extLst>
          </p:cNvPr>
          <p:cNvPicPr>
            <a:picLocks noChangeAspect="1"/>
          </p:cNvPicPr>
          <p:nvPr/>
        </p:nvPicPr>
        <p:blipFill>
          <a:blip r:embed="rId8"/>
          <a:stretch>
            <a:fillRect/>
          </a:stretch>
        </p:blipFill>
        <p:spPr>
          <a:xfrm>
            <a:off x="3085602" y="2306601"/>
            <a:ext cx="2609850" cy="1882626"/>
          </a:xfrm>
          <a:prstGeom prst="rect">
            <a:avLst/>
          </a:prstGeom>
        </p:spPr>
      </p:pic>
      <p:grpSp>
        <p:nvGrpSpPr>
          <p:cNvPr id="8" name="Group 7">
            <a:extLst>
              <a:ext uri="{FF2B5EF4-FFF2-40B4-BE49-F238E27FC236}">
                <a16:creationId xmlns:a16="http://schemas.microsoft.com/office/drawing/2014/main" id="{B5AD987D-7919-4CC0-B055-AEE58EC7C1D0}"/>
              </a:ext>
            </a:extLst>
          </p:cNvPr>
          <p:cNvGrpSpPr/>
          <p:nvPr/>
        </p:nvGrpSpPr>
        <p:grpSpPr>
          <a:xfrm>
            <a:off x="0" y="4392000"/>
            <a:ext cx="9144000" cy="751500"/>
            <a:chOff x="0" y="4392000"/>
            <a:chExt cx="9144000" cy="751500"/>
          </a:xfrm>
        </p:grpSpPr>
        <p:sp>
          <p:nvSpPr>
            <p:cNvPr id="10" name="Rectangle 9">
              <a:extLst>
                <a:ext uri="{FF2B5EF4-FFF2-40B4-BE49-F238E27FC236}">
                  <a16:creationId xmlns:a16="http://schemas.microsoft.com/office/drawing/2014/main" id="{9F3A0174-43BB-48EE-95E2-4515BF008CBD}"/>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5C0FD6-89E2-4E07-BA72-405CCD8BF2FC}"/>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drawing&#10;&#10;Description automatically generated">
              <a:extLst>
                <a:ext uri="{FF2B5EF4-FFF2-40B4-BE49-F238E27FC236}">
                  <a16:creationId xmlns:a16="http://schemas.microsoft.com/office/drawing/2014/main" id="{9FFA5FEB-C2D3-4A99-90B8-8EF2A576AB4C}"/>
                </a:ext>
              </a:extLst>
            </p:cNvPr>
            <p:cNvPicPr>
              <a:picLocks noChangeAspect="1"/>
            </p:cNvPicPr>
            <p:nvPr/>
          </p:nvPicPr>
          <p:blipFill>
            <a:blip r:embed="rId9"/>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30074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11"/>
                                        </p:tgtEl>
                                      </p:cBhvr>
                                    </p:animEffect>
                                    <p:animScale>
                                      <p:cBhvr>
                                        <p:cTn id="7" dur="625" autoRev="1" fill="hold"/>
                                        <p:tgtEl>
                                          <p:spTgt spid="11"/>
                                        </p:tgtEl>
                                      </p:cBhvr>
                                      <p:by x="105000" y="105000"/>
                                    </p:animScale>
                                  </p:childTnLst>
                                </p:cTn>
                              </p:par>
                              <p:par>
                                <p:cTn id="8" presetID="26" presetClass="emph" presetSubtype="0" fill="hold" nodeType="withEffect">
                                  <p:stCondLst>
                                    <p:cond delay="0"/>
                                  </p:stCondLst>
                                  <p:childTnLst>
                                    <p:animEffect transition="out" filter="fade">
                                      <p:cBhvr>
                                        <p:cTn id="9" dur="1250" tmFilter="0, 0; .2, .5; .8, .5; 1, 0"/>
                                        <p:tgtEl>
                                          <p:spTgt spid="9"/>
                                        </p:tgtEl>
                                      </p:cBhvr>
                                    </p:animEffect>
                                    <p:animScale>
                                      <p:cBhvr>
                                        <p:cTn id="10" dur="6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12"/>
          <p:cNvSpPr txBox="1">
            <a:spLocks noGrp="1"/>
          </p:cNvSpPr>
          <p:nvPr>
            <p:ph type="title"/>
          </p:nvPr>
        </p:nvSpPr>
        <p:spPr>
          <a:xfrm>
            <a:off x="720435" y="0"/>
            <a:ext cx="7523019" cy="857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sz="3600" dirty="0">
                <a:latin typeface="+mj-lt"/>
              </a:rPr>
              <a:t>Perception is </a:t>
            </a:r>
            <a:r>
              <a:rPr lang="en-US" sz="3600" i="1" dirty="0">
                <a:latin typeface="+mj-lt"/>
              </a:rPr>
              <a:t>NOT</a:t>
            </a:r>
            <a:r>
              <a:rPr lang="en-US" sz="3600" dirty="0">
                <a:latin typeface="+mj-lt"/>
              </a:rPr>
              <a:t> always reality. </a:t>
            </a:r>
            <a:endParaRPr sz="3600" dirty="0">
              <a:latin typeface="+mj-lt"/>
            </a:endParaRPr>
          </a:p>
        </p:txBody>
      </p:sp>
      <p:pic>
        <p:nvPicPr>
          <p:cNvPr id="420" name="Google Shape;420;p12"/>
          <p:cNvPicPr preferRelativeResize="0">
            <a:picLocks noGrp="1"/>
          </p:cNvPicPr>
          <p:nvPr>
            <p:ph type="body" idx="1"/>
          </p:nvPr>
        </p:nvPicPr>
        <p:blipFill rotWithShape="1">
          <a:blip r:embed="rId3">
            <a:alphaModFix/>
          </a:blip>
          <a:srcRect/>
          <a:stretch/>
        </p:blipFill>
        <p:spPr>
          <a:xfrm>
            <a:off x="1009186" y="834628"/>
            <a:ext cx="3561839" cy="3561839"/>
          </a:xfrm>
          <a:prstGeom prst="rect">
            <a:avLst/>
          </a:prstGeom>
          <a:noFill/>
          <a:ln>
            <a:noFill/>
          </a:ln>
        </p:spPr>
      </p:pic>
      <p:pic>
        <p:nvPicPr>
          <p:cNvPr id="422" name="Google Shape;422;p12"/>
          <p:cNvPicPr preferRelativeResize="0"/>
          <p:nvPr/>
        </p:nvPicPr>
        <p:blipFill rotWithShape="1">
          <a:blip r:embed="rId4">
            <a:alphaModFix/>
          </a:blip>
          <a:srcRect/>
          <a:stretch/>
        </p:blipFill>
        <p:spPr>
          <a:xfrm>
            <a:off x="4571024" y="834628"/>
            <a:ext cx="3506175" cy="3557372"/>
          </a:xfrm>
          <a:prstGeom prst="rect">
            <a:avLst/>
          </a:prstGeom>
          <a:noFill/>
          <a:ln>
            <a:noFill/>
          </a:ln>
        </p:spPr>
      </p:pic>
      <p:grpSp>
        <p:nvGrpSpPr>
          <p:cNvPr id="8" name="Group 7">
            <a:extLst>
              <a:ext uri="{FF2B5EF4-FFF2-40B4-BE49-F238E27FC236}">
                <a16:creationId xmlns:a16="http://schemas.microsoft.com/office/drawing/2014/main" id="{07665E19-50D3-4D97-811A-0FFBB147C900}"/>
              </a:ext>
            </a:extLst>
          </p:cNvPr>
          <p:cNvGrpSpPr/>
          <p:nvPr/>
        </p:nvGrpSpPr>
        <p:grpSpPr>
          <a:xfrm>
            <a:off x="0" y="4392000"/>
            <a:ext cx="9144000" cy="751500"/>
            <a:chOff x="0" y="4392000"/>
            <a:chExt cx="9144000" cy="751500"/>
          </a:xfrm>
        </p:grpSpPr>
        <p:sp>
          <p:nvSpPr>
            <p:cNvPr id="9" name="Rectangle 8">
              <a:extLst>
                <a:ext uri="{FF2B5EF4-FFF2-40B4-BE49-F238E27FC236}">
                  <a16:creationId xmlns:a16="http://schemas.microsoft.com/office/drawing/2014/main" id="{0F7071B3-94EC-402A-9B08-4856493807DC}"/>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3E455C-FF45-4351-BF04-68D698E5B09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72385E75-BD8F-4014-987E-E4784CB97242}"/>
                </a:ext>
              </a:extLst>
            </p:cNvPr>
            <p:cNvPicPr>
              <a:picLocks noChangeAspect="1"/>
            </p:cNvPicPr>
            <p:nvPr/>
          </p:nvPicPr>
          <p:blipFill>
            <a:blip r:embed="rId5"/>
            <a:stretch>
              <a:fillRect/>
            </a:stretch>
          </p:blipFill>
          <p:spPr>
            <a:xfrm>
              <a:off x="8280575" y="4464384"/>
              <a:ext cx="574850" cy="576723"/>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3"/>
          <p:cNvSpPr txBox="1">
            <a:spLocks noGrp="1"/>
          </p:cNvSpPr>
          <p:nvPr>
            <p:ph type="title"/>
          </p:nvPr>
        </p:nvSpPr>
        <p:spPr>
          <a:xfrm>
            <a:off x="457200" y="0"/>
            <a:ext cx="8229600" cy="857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US" sz="4000" dirty="0">
                <a:latin typeface="+mn-lt"/>
              </a:rPr>
              <a:t>Social Media is </a:t>
            </a:r>
            <a:r>
              <a:rPr lang="en-US" sz="4000" i="1" dirty="0">
                <a:latin typeface="+mn-lt"/>
              </a:rPr>
              <a:t>NOT</a:t>
            </a:r>
            <a:r>
              <a:rPr lang="en-US" sz="4000" dirty="0">
                <a:latin typeface="+mn-lt"/>
              </a:rPr>
              <a:t> always reality</a:t>
            </a:r>
            <a:endParaRPr sz="4000" dirty="0">
              <a:latin typeface="+mn-lt"/>
            </a:endParaRPr>
          </a:p>
        </p:txBody>
      </p:sp>
      <p:pic>
        <p:nvPicPr>
          <p:cNvPr id="431" name="Google Shape;431;p13" descr="A close up of a sign&#10;&#10;Description generated with very high confidence"/>
          <p:cNvPicPr preferRelativeResize="0">
            <a:picLocks noGrp="1"/>
          </p:cNvPicPr>
          <p:nvPr>
            <p:ph type="body" idx="1"/>
          </p:nvPr>
        </p:nvPicPr>
        <p:blipFill rotWithShape="1">
          <a:blip r:embed="rId3">
            <a:alphaModFix/>
          </a:blip>
          <a:srcRect t="23850" b="24316"/>
          <a:stretch/>
        </p:blipFill>
        <p:spPr>
          <a:xfrm>
            <a:off x="1367606" y="857250"/>
            <a:ext cx="6408787" cy="3321935"/>
          </a:xfrm>
          <a:prstGeom prst="rect">
            <a:avLst/>
          </a:prstGeom>
          <a:noFill/>
          <a:ln>
            <a:noFill/>
          </a:ln>
        </p:spPr>
      </p:pic>
      <p:grpSp>
        <p:nvGrpSpPr>
          <p:cNvPr id="7" name="Group 6">
            <a:extLst>
              <a:ext uri="{FF2B5EF4-FFF2-40B4-BE49-F238E27FC236}">
                <a16:creationId xmlns:a16="http://schemas.microsoft.com/office/drawing/2014/main" id="{E1E5AE1D-3308-4F05-B9E4-6F7AFBEEA5CB}"/>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62146C33-D277-493C-B0C5-5280574919E4}"/>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4F9528-F6EC-49A9-9595-D17AB2340862}"/>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BE5DA8B1-C53A-4DA8-A27E-353CDC9E9952}"/>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3"/>
          <p:cNvSpPr txBox="1">
            <a:spLocks noGrp="1"/>
          </p:cNvSpPr>
          <p:nvPr>
            <p:ph type="title"/>
          </p:nvPr>
        </p:nvSpPr>
        <p:spPr>
          <a:xfrm>
            <a:off x="457200" y="0"/>
            <a:ext cx="8229600" cy="857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US" sz="4000" dirty="0">
                <a:latin typeface="+mn-lt"/>
              </a:rPr>
              <a:t>Social Media is </a:t>
            </a:r>
            <a:r>
              <a:rPr lang="en-US" sz="4000" i="1" dirty="0">
                <a:latin typeface="+mn-lt"/>
              </a:rPr>
              <a:t>NOT</a:t>
            </a:r>
            <a:r>
              <a:rPr lang="en-US" sz="4000" dirty="0">
                <a:latin typeface="+mn-lt"/>
              </a:rPr>
              <a:t> always reality</a:t>
            </a:r>
            <a:endParaRPr sz="4000" dirty="0">
              <a:latin typeface="+mn-lt"/>
            </a:endParaRPr>
          </a:p>
        </p:txBody>
      </p:sp>
      <p:sp>
        <p:nvSpPr>
          <p:cNvPr id="2" name="Text Placeholder 1"/>
          <p:cNvSpPr>
            <a:spLocks noGrp="1"/>
          </p:cNvSpPr>
          <p:nvPr>
            <p:ph type="body" idx="1"/>
          </p:nvPr>
        </p:nvSpPr>
        <p:spPr/>
        <p:txBody>
          <a:bodyPr/>
          <a:lstStyle/>
          <a:p>
            <a:endParaRPr lang="en-US" dirty="0"/>
          </a:p>
        </p:txBody>
      </p:sp>
      <p:pic>
        <p:nvPicPr>
          <p:cNvPr id="435" name="Google Shape;435;p13"/>
          <p:cNvPicPr preferRelativeResize="0"/>
          <p:nvPr/>
        </p:nvPicPr>
        <p:blipFill rotWithShape="1">
          <a:blip r:embed="rId3">
            <a:alphaModFix/>
          </a:blip>
          <a:srcRect t="4560" b="-4559"/>
          <a:stretch/>
        </p:blipFill>
        <p:spPr>
          <a:xfrm>
            <a:off x="265250" y="782826"/>
            <a:ext cx="4770675" cy="3503425"/>
          </a:xfrm>
          <a:prstGeom prst="rect">
            <a:avLst/>
          </a:prstGeom>
          <a:noFill/>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7721" r="17721"/>
          <a:stretch/>
        </p:blipFill>
        <p:spPr>
          <a:xfrm>
            <a:off x="5227875" y="782826"/>
            <a:ext cx="3712841" cy="3228212"/>
          </a:xfrm>
          <a:prstGeom prst="rect">
            <a:avLst/>
          </a:prstGeom>
        </p:spPr>
      </p:pic>
      <p:grpSp>
        <p:nvGrpSpPr>
          <p:cNvPr id="9" name="Group 8">
            <a:extLst>
              <a:ext uri="{FF2B5EF4-FFF2-40B4-BE49-F238E27FC236}">
                <a16:creationId xmlns:a16="http://schemas.microsoft.com/office/drawing/2014/main" id="{324FE5E5-93CA-47AD-8E0F-502EE0235B00}"/>
              </a:ext>
            </a:extLst>
          </p:cNvPr>
          <p:cNvGrpSpPr/>
          <p:nvPr/>
        </p:nvGrpSpPr>
        <p:grpSpPr>
          <a:xfrm>
            <a:off x="0" y="4392000"/>
            <a:ext cx="9144000" cy="751500"/>
            <a:chOff x="0" y="4392000"/>
            <a:chExt cx="9144000" cy="751500"/>
          </a:xfrm>
        </p:grpSpPr>
        <p:sp>
          <p:nvSpPr>
            <p:cNvPr id="10" name="Rectangle 9">
              <a:extLst>
                <a:ext uri="{FF2B5EF4-FFF2-40B4-BE49-F238E27FC236}">
                  <a16:creationId xmlns:a16="http://schemas.microsoft.com/office/drawing/2014/main" id="{CC889BB9-CAC9-4A05-ACC0-9A7A016DE8E3}"/>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2A9719-6660-4AAC-84EF-ED0A89433DC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926FAA6D-4A41-422F-9877-F673EE7BC5DC}"/>
                </a:ext>
              </a:extLst>
            </p:cNvPr>
            <p:cNvPicPr>
              <a:picLocks noChangeAspect="1"/>
            </p:cNvPicPr>
            <p:nvPr/>
          </p:nvPicPr>
          <p:blipFill>
            <a:blip r:embed="rId5"/>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314298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4"/>
          <p:cNvSpPr txBox="1">
            <a:spLocks noGrp="1"/>
          </p:cNvSpPr>
          <p:nvPr>
            <p:ph type="body" idx="1"/>
          </p:nvPr>
        </p:nvSpPr>
        <p:spPr>
          <a:xfrm>
            <a:off x="2" y="145825"/>
            <a:ext cx="9144000" cy="33945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2800"/>
              <a:buFont typeface="Arial"/>
              <a:buNone/>
            </a:pPr>
            <a:r>
              <a:rPr lang="en-US" sz="3000" dirty="0">
                <a:solidFill>
                  <a:srgbClr val="000000"/>
                </a:solidFill>
              </a:rPr>
              <a:t>Why is it important to have an accurate perception </a:t>
            </a:r>
            <a:endParaRPr sz="3000" dirty="0">
              <a:solidFill>
                <a:srgbClr val="000000"/>
              </a:solidFill>
            </a:endParaRPr>
          </a:p>
          <a:p>
            <a:pPr marL="0" lvl="0" indent="0" algn="ctr" rtl="0">
              <a:lnSpc>
                <a:spcPct val="115000"/>
              </a:lnSpc>
              <a:spcBef>
                <a:spcPts val="0"/>
              </a:spcBef>
              <a:spcAft>
                <a:spcPts val="0"/>
              </a:spcAft>
              <a:buSzPts val="2800"/>
              <a:buFont typeface="Arial"/>
              <a:buNone/>
            </a:pPr>
            <a:r>
              <a:rPr lang="en-US" sz="3000" dirty="0">
                <a:solidFill>
                  <a:srgbClr val="000000"/>
                </a:solidFill>
              </a:rPr>
              <a:t>of the world around us?</a:t>
            </a:r>
            <a:endParaRPr sz="3000" dirty="0">
              <a:solidFill>
                <a:srgbClr val="000000"/>
              </a:solidFill>
            </a:endParaRPr>
          </a:p>
        </p:txBody>
      </p:sp>
      <p:pic>
        <p:nvPicPr>
          <p:cNvPr id="447" name="Google Shape;447;p14"/>
          <p:cNvPicPr preferRelativeResize="0"/>
          <p:nvPr/>
        </p:nvPicPr>
        <p:blipFill rotWithShape="1">
          <a:blip r:embed="rId3">
            <a:alphaModFix/>
          </a:blip>
          <a:srcRect b="23224"/>
          <a:stretch/>
        </p:blipFill>
        <p:spPr>
          <a:xfrm>
            <a:off x="1216875" y="1471048"/>
            <a:ext cx="6508701" cy="2606125"/>
          </a:xfrm>
          <a:prstGeom prst="rect">
            <a:avLst/>
          </a:prstGeom>
          <a:noFill/>
          <a:ln>
            <a:noFill/>
          </a:ln>
        </p:spPr>
      </p:pic>
      <p:grpSp>
        <p:nvGrpSpPr>
          <p:cNvPr id="10" name="Group 9">
            <a:extLst>
              <a:ext uri="{FF2B5EF4-FFF2-40B4-BE49-F238E27FC236}">
                <a16:creationId xmlns:a16="http://schemas.microsoft.com/office/drawing/2014/main" id="{5A4D7545-A563-4253-8FD4-E605D7BD1382}"/>
              </a:ext>
            </a:extLst>
          </p:cNvPr>
          <p:cNvGrpSpPr/>
          <p:nvPr/>
        </p:nvGrpSpPr>
        <p:grpSpPr>
          <a:xfrm>
            <a:off x="0" y="4392000"/>
            <a:ext cx="9144000" cy="751500"/>
            <a:chOff x="0" y="4392000"/>
            <a:chExt cx="9144000" cy="751500"/>
          </a:xfrm>
        </p:grpSpPr>
        <p:sp>
          <p:nvSpPr>
            <p:cNvPr id="11" name="Rectangle 10">
              <a:extLst>
                <a:ext uri="{FF2B5EF4-FFF2-40B4-BE49-F238E27FC236}">
                  <a16:creationId xmlns:a16="http://schemas.microsoft.com/office/drawing/2014/main" id="{0A7E2C04-62C3-48AE-A86F-2A10B208C14F}"/>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37A932-C793-4F98-8D98-ADB4EA4392BB}"/>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id="{A5DCBB09-F715-4D98-848D-893A65C521DF}"/>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63ED-787D-47C5-8B39-0337EB2D5C26}"/>
              </a:ext>
            </a:extLst>
          </p:cNvPr>
          <p:cNvSpPr>
            <a:spLocks noGrp="1"/>
          </p:cNvSpPr>
          <p:nvPr>
            <p:ph type="title"/>
          </p:nvPr>
        </p:nvSpPr>
        <p:spPr>
          <a:xfrm>
            <a:off x="3235036" y="15069"/>
            <a:ext cx="7245927" cy="1156337"/>
          </a:xfrm>
        </p:spPr>
        <p:txBody>
          <a:bodyPr/>
          <a:lstStyle/>
          <a:p>
            <a:pPr algn="ctr"/>
            <a:r>
              <a:rPr lang="en-US" dirty="0"/>
              <a:t>Use DATA and FACTS </a:t>
            </a:r>
            <a:br>
              <a:rPr lang="en-US" dirty="0"/>
            </a:br>
            <a:r>
              <a:rPr lang="en-US" dirty="0"/>
              <a:t>to understand reality. </a:t>
            </a:r>
          </a:p>
        </p:txBody>
      </p:sp>
      <p:pic>
        <p:nvPicPr>
          <p:cNvPr id="9" name="Picture 8" descr="A white vase on a table&#10;&#10;Description generated with high confidence">
            <a:extLst>
              <a:ext uri="{FF2B5EF4-FFF2-40B4-BE49-F238E27FC236}">
                <a16:creationId xmlns:a16="http://schemas.microsoft.com/office/drawing/2014/main" id="{1B2A33BE-3D57-491C-95B6-7996169B9279}"/>
              </a:ext>
            </a:extLst>
          </p:cNvPr>
          <p:cNvPicPr>
            <a:picLocks noChangeAspect="1"/>
          </p:cNvPicPr>
          <p:nvPr/>
        </p:nvPicPr>
        <p:blipFill>
          <a:blip r:embed="rId3"/>
          <a:stretch>
            <a:fillRect/>
          </a:stretch>
        </p:blipFill>
        <p:spPr>
          <a:xfrm>
            <a:off x="5358499" y="1167425"/>
            <a:ext cx="2998999" cy="2998999"/>
          </a:xfrm>
          <a:prstGeom prst="rect">
            <a:avLst/>
          </a:prstGeom>
        </p:spPr>
      </p:pic>
      <p:pic>
        <p:nvPicPr>
          <p:cNvPr id="10" name="Picture 9">
            <a:extLst>
              <a:ext uri="{FF2B5EF4-FFF2-40B4-BE49-F238E27FC236}">
                <a16:creationId xmlns:a16="http://schemas.microsoft.com/office/drawing/2014/main" id="{4F9A7AB3-3A4A-482B-AD60-61A89440E7BD}"/>
              </a:ext>
            </a:extLst>
          </p:cNvPr>
          <p:cNvPicPr>
            <a:picLocks noChangeAspect="1"/>
          </p:cNvPicPr>
          <p:nvPr/>
        </p:nvPicPr>
        <p:blipFill rotWithShape="1">
          <a:blip r:embed="rId4"/>
          <a:srcRect b="20122"/>
          <a:stretch/>
        </p:blipFill>
        <p:spPr>
          <a:xfrm>
            <a:off x="356076" y="57887"/>
            <a:ext cx="4436269" cy="4108537"/>
          </a:xfrm>
          <a:prstGeom prst="rect">
            <a:avLst/>
          </a:prstGeom>
        </p:spPr>
      </p:pic>
      <p:grpSp>
        <p:nvGrpSpPr>
          <p:cNvPr id="8" name="Group 7">
            <a:extLst>
              <a:ext uri="{FF2B5EF4-FFF2-40B4-BE49-F238E27FC236}">
                <a16:creationId xmlns:a16="http://schemas.microsoft.com/office/drawing/2014/main" id="{93EA894E-873F-4C9A-8BFE-959B8A981240}"/>
              </a:ext>
            </a:extLst>
          </p:cNvPr>
          <p:cNvGrpSpPr/>
          <p:nvPr/>
        </p:nvGrpSpPr>
        <p:grpSpPr>
          <a:xfrm>
            <a:off x="0" y="4392000"/>
            <a:ext cx="9144000" cy="751500"/>
            <a:chOff x="0" y="4392000"/>
            <a:chExt cx="9144000" cy="751500"/>
          </a:xfrm>
        </p:grpSpPr>
        <p:sp>
          <p:nvSpPr>
            <p:cNvPr id="11" name="Rectangle 10">
              <a:extLst>
                <a:ext uri="{FF2B5EF4-FFF2-40B4-BE49-F238E27FC236}">
                  <a16:creationId xmlns:a16="http://schemas.microsoft.com/office/drawing/2014/main" id="{D36FA134-3BED-41D6-84D3-4F26BA80C259}"/>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16E006-DCAA-4EE1-8ABC-8AE4BC8F21F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id="{4B7DD50B-0115-49E6-9844-1397BC3144C9}"/>
                </a:ext>
              </a:extLst>
            </p:cNvPr>
            <p:cNvPicPr>
              <a:picLocks noChangeAspect="1"/>
            </p:cNvPicPr>
            <p:nvPr/>
          </p:nvPicPr>
          <p:blipFill>
            <a:blip r:embed="rId5"/>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66351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6"/>
          <p:cNvSpPr txBox="1">
            <a:spLocks noGrp="1"/>
          </p:cNvSpPr>
          <p:nvPr>
            <p:ph type="body" idx="1"/>
          </p:nvPr>
        </p:nvSpPr>
        <p:spPr>
          <a:xfrm>
            <a:off x="-173182" y="96982"/>
            <a:ext cx="9490364" cy="2175164"/>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6800"/>
              <a:buFont typeface="Arial"/>
              <a:buNone/>
            </a:pPr>
            <a:r>
              <a:rPr lang="en-US" sz="6800" i="1" dirty="0">
                <a:solidFill>
                  <a:srgbClr val="000000"/>
                </a:solidFill>
              </a:rPr>
              <a:t>Observation</a:t>
            </a:r>
            <a:r>
              <a:rPr lang="en-US" sz="6800" dirty="0">
                <a:solidFill>
                  <a:srgbClr val="000000"/>
                </a:solidFill>
              </a:rPr>
              <a:t> First.</a:t>
            </a:r>
            <a:endParaRPr dirty="0">
              <a:solidFill>
                <a:srgbClr val="000000"/>
              </a:solidFill>
            </a:endParaRPr>
          </a:p>
          <a:p>
            <a:pPr marL="0" lvl="0" indent="0" algn="ctr" rtl="0">
              <a:lnSpc>
                <a:spcPct val="115000"/>
              </a:lnSpc>
              <a:spcBef>
                <a:spcPts val="1600"/>
              </a:spcBef>
              <a:spcAft>
                <a:spcPts val="0"/>
              </a:spcAft>
              <a:buSzPts val="6800"/>
              <a:buFont typeface="Arial"/>
              <a:buNone/>
            </a:pPr>
            <a:r>
              <a:rPr lang="en-US" sz="6800" i="1" dirty="0">
                <a:solidFill>
                  <a:srgbClr val="000000"/>
                </a:solidFill>
              </a:rPr>
              <a:t>Question</a:t>
            </a:r>
            <a:r>
              <a:rPr lang="en-US" sz="6800" dirty="0">
                <a:solidFill>
                  <a:srgbClr val="000000"/>
                </a:solidFill>
              </a:rPr>
              <a:t> Next.</a:t>
            </a:r>
            <a:endParaRPr dirty="0">
              <a:solidFill>
                <a:srgbClr val="000000"/>
              </a:solidFill>
            </a:endParaRPr>
          </a:p>
          <a:p>
            <a:pPr marL="0" lvl="0" indent="0" algn="ctr" rtl="0">
              <a:lnSpc>
                <a:spcPct val="115000"/>
              </a:lnSpc>
              <a:spcBef>
                <a:spcPts val="1600"/>
              </a:spcBef>
              <a:spcAft>
                <a:spcPts val="0"/>
              </a:spcAft>
              <a:buSzPts val="6800"/>
              <a:buFont typeface="Arial"/>
              <a:buNone/>
            </a:pPr>
            <a:r>
              <a:rPr lang="en-US" sz="6800" i="1" dirty="0">
                <a:solidFill>
                  <a:srgbClr val="000000"/>
                </a:solidFill>
              </a:rPr>
              <a:t>Interpretation</a:t>
            </a:r>
            <a:r>
              <a:rPr lang="en-US" sz="6800" dirty="0">
                <a:solidFill>
                  <a:srgbClr val="000000"/>
                </a:solidFill>
              </a:rPr>
              <a:t> Last.</a:t>
            </a:r>
            <a:endParaRPr dirty="0">
              <a:solidFill>
                <a:srgbClr val="000000"/>
              </a:solidFill>
            </a:endParaRPr>
          </a:p>
        </p:txBody>
      </p:sp>
      <p:grpSp>
        <p:nvGrpSpPr>
          <p:cNvPr id="9" name="Group 8">
            <a:extLst>
              <a:ext uri="{FF2B5EF4-FFF2-40B4-BE49-F238E27FC236}">
                <a16:creationId xmlns:a16="http://schemas.microsoft.com/office/drawing/2014/main" id="{6AC70ED8-3FCA-4410-8C87-B2B85023DAF0}"/>
              </a:ext>
            </a:extLst>
          </p:cNvPr>
          <p:cNvGrpSpPr/>
          <p:nvPr/>
        </p:nvGrpSpPr>
        <p:grpSpPr>
          <a:xfrm>
            <a:off x="0" y="4392000"/>
            <a:ext cx="9144000" cy="751500"/>
            <a:chOff x="0" y="4392000"/>
            <a:chExt cx="9144000" cy="751500"/>
          </a:xfrm>
        </p:grpSpPr>
        <p:sp>
          <p:nvSpPr>
            <p:cNvPr id="10" name="Rectangle 9">
              <a:extLst>
                <a:ext uri="{FF2B5EF4-FFF2-40B4-BE49-F238E27FC236}">
                  <a16:creationId xmlns:a16="http://schemas.microsoft.com/office/drawing/2014/main" id="{6BA461E4-2687-4D46-AF33-C05212B29D3F}"/>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707934-1173-43F6-90FC-07B5E45ADAD8}"/>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F4FA94D3-88E9-4D2D-9FE2-7A51B81457F3}"/>
                </a:ext>
              </a:extLst>
            </p:cNvPr>
            <p:cNvPicPr>
              <a:picLocks noChangeAspect="1"/>
            </p:cNvPicPr>
            <p:nvPr/>
          </p:nvPicPr>
          <p:blipFill>
            <a:blip r:embed="rId3"/>
            <a:stretch>
              <a:fillRect/>
            </a:stretch>
          </p:blipFill>
          <p:spPr>
            <a:xfrm>
              <a:off x="8280575" y="4464384"/>
              <a:ext cx="574850" cy="576723"/>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18114-1DB3-4929-AA6B-80E6F34AFD30}"/>
              </a:ext>
            </a:extLst>
          </p:cNvPr>
          <p:cNvPicPr>
            <a:picLocks noChangeAspect="1"/>
          </p:cNvPicPr>
          <p:nvPr/>
        </p:nvPicPr>
        <p:blipFill>
          <a:blip r:embed="rId3"/>
          <a:stretch>
            <a:fillRect/>
          </a:stretch>
        </p:blipFill>
        <p:spPr>
          <a:xfrm>
            <a:off x="5162821" y="80186"/>
            <a:ext cx="3863002" cy="2124652"/>
          </a:xfrm>
          <a:prstGeom prst="rect">
            <a:avLst/>
          </a:prstGeom>
        </p:spPr>
      </p:pic>
      <p:pic>
        <p:nvPicPr>
          <p:cNvPr id="9" name="Picture 8">
            <a:extLst>
              <a:ext uri="{FF2B5EF4-FFF2-40B4-BE49-F238E27FC236}">
                <a16:creationId xmlns:a16="http://schemas.microsoft.com/office/drawing/2014/main" id="{206B534E-52C6-46D9-9D85-344EA08ECA28}"/>
              </a:ext>
            </a:extLst>
          </p:cNvPr>
          <p:cNvPicPr>
            <a:picLocks noChangeAspect="1"/>
          </p:cNvPicPr>
          <p:nvPr/>
        </p:nvPicPr>
        <p:blipFill>
          <a:blip r:embed="rId4"/>
          <a:stretch>
            <a:fillRect/>
          </a:stretch>
        </p:blipFill>
        <p:spPr>
          <a:xfrm>
            <a:off x="5805377" y="2306601"/>
            <a:ext cx="3220446" cy="1882627"/>
          </a:xfrm>
          <a:prstGeom prst="rect">
            <a:avLst/>
          </a:prstGeom>
        </p:spPr>
      </p:pic>
      <p:pic>
        <p:nvPicPr>
          <p:cNvPr id="13" name="Picture 12">
            <a:extLst>
              <a:ext uri="{FF2B5EF4-FFF2-40B4-BE49-F238E27FC236}">
                <a16:creationId xmlns:a16="http://schemas.microsoft.com/office/drawing/2014/main" id="{A4C80F89-EBDC-46CC-A5C6-25DD379A7943}"/>
              </a:ext>
            </a:extLst>
          </p:cNvPr>
          <p:cNvPicPr>
            <a:picLocks noChangeAspect="1"/>
          </p:cNvPicPr>
          <p:nvPr/>
        </p:nvPicPr>
        <p:blipFill>
          <a:blip r:embed="rId5"/>
          <a:stretch>
            <a:fillRect/>
          </a:stretch>
        </p:blipFill>
        <p:spPr>
          <a:xfrm>
            <a:off x="118177" y="2295414"/>
            <a:ext cx="2857500" cy="1905000"/>
          </a:xfrm>
          <a:prstGeom prst="rect">
            <a:avLst/>
          </a:prstGeom>
        </p:spPr>
      </p:pic>
      <p:pic>
        <p:nvPicPr>
          <p:cNvPr id="15" name="Picture 14">
            <a:extLst>
              <a:ext uri="{FF2B5EF4-FFF2-40B4-BE49-F238E27FC236}">
                <a16:creationId xmlns:a16="http://schemas.microsoft.com/office/drawing/2014/main" id="{4C44DE12-2690-4033-A642-FF7870AF7E77}"/>
              </a:ext>
            </a:extLst>
          </p:cNvPr>
          <p:cNvPicPr>
            <a:picLocks noChangeAspect="1"/>
          </p:cNvPicPr>
          <p:nvPr/>
        </p:nvPicPr>
        <p:blipFill>
          <a:blip r:embed="rId6"/>
          <a:stretch>
            <a:fillRect/>
          </a:stretch>
        </p:blipFill>
        <p:spPr>
          <a:xfrm>
            <a:off x="2777104" y="80185"/>
            <a:ext cx="2243469" cy="2124651"/>
          </a:xfrm>
          <a:prstGeom prst="rect">
            <a:avLst/>
          </a:prstGeom>
        </p:spPr>
      </p:pic>
      <p:pic>
        <p:nvPicPr>
          <p:cNvPr id="11" name="Picture 10">
            <a:extLst>
              <a:ext uri="{FF2B5EF4-FFF2-40B4-BE49-F238E27FC236}">
                <a16:creationId xmlns:a16="http://schemas.microsoft.com/office/drawing/2014/main" id="{084A95B0-6454-47AF-A276-5B95264E8309}"/>
              </a:ext>
            </a:extLst>
          </p:cNvPr>
          <p:cNvPicPr>
            <a:picLocks noChangeAspect="1"/>
          </p:cNvPicPr>
          <p:nvPr/>
        </p:nvPicPr>
        <p:blipFill>
          <a:blip r:embed="rId7"/>
          <a:stretch>
            <a:fillRect/>
          </a:stretch>
        </p:blipFill>
        <p:spPr>
          <a:xfrm>
            <a:off x="118177" y="80187"/>
            <a:ext cx="2558072" cy="2124652"/>
          </a:xfrm>
          <a:prstGeom prst="rect">
            <a:avLst/>
          </a:prstGeom>
        </p:spPr>
      </p:pic>
      <p:pic>
        <p:nvPicPr>
          <p:cNvPr id="14" name="Picture 13">
            <a:extLst>
              <a:ext uri="{FF2B5EF4-FFF2-40B4-BE49-F238E27FC236}">
                <a16:creationId xmlns:a16="http://schemas.microsoft.com/office/drawing/2014/main" id="{9E9DC30A-2DA7-4D2C-A93B-EB1D38CC9DB9}"/>
              </a:ext>
            </a:extLst>
          </p:cNvPr>
          <p:cNvPicPr>
            <a:picLocks noChangeAspect="1"/>
          </p:cNvPicPr>
          <p:nvPr/>
        </p:nvPicPr>
        <p:blipFill>
          <a:blip r:embed="rId8"/>
          <a:stretch>
            <a:fillRect/>
          </a:stretch>
        </p:blipFill>
        <p:spPr>
          <a:xfrm>
            <a:off x="3085602" y="2306601"/>
            <a:ext cx="2609850" cy="1882626"/>
          </a:xfrm>
          <a:prstGeom prst="rect">
            <a:avLst/>
          </a:prstGeom>
        </p:spPr>
      </p:pic>
      <p:pic>
        <p:nvPicPr>
          <p:cNvPr id="8" name="Google Shape;420;p12">
            <a:extLst>
              <a:ext uri="{FF2B5EF4-FFF2-40B4-BE49-F238E27FC236}">
                <a16:creationId xmlns:a16="http://schemas.microsoft.com/office/drawing/2014/main" id="{4E849D10-10E6-4994-A616-1BDBD897836B}"/>
              </a:ext>
            </a:extLst>
          </p:cNvPr>
          <p:cNvPicPr preferRelativeResize="0">
            <a:picLocks/>
          </p:cNvPicPr>
          <p:nvPr/>
        </p:nvPicPr>
        <p:blipFill rotWithShape="1">
          <a:blip r:embed="rId9">
            <a:alphaModFix/>
          </a:blip>
          <a:srcRect/>
          <a:stretch/>
        </p:blipFill>
        <p:spPr>
          <a:xfrm>
            <a:off x="118176" y="80184"/>
            <a:ext cx="2558072" cy="2124651"/>
          </a:xfrm>
          <a:prstGeom prst="rect">
            <a:avLst/>
          </a:prstGeom>
          <a:noFill/>
          <a:ln>
            <a:noFill/>
          </a:ln>
        </p:spPr>
      </p:pic>
      <p:pic>
        <p:nvPicPr>
          <p:cNvPr id="3" name="Picture 2">
            <a:extLst>
              <a:ext uri="{FF2B5EF4-FFF2-40B4-BE49-F238E27FC236}">
                <a16:creationId xmlns:a16="http://schemas.microsoft.com/office/drawing/2014/main" id="{381328E3-B8CA-4069-A631-284E08A6F883}"/>
              </a:ext>
            </a:extLst>
          </p:cNvPr>
          <p:cNvPicPr>
            <a:picLocks noChangeAspect="1"/>
          </p:cNvPicPr>
          <p:nvPr/>
        </p:nvPicPr>
        <p:blipFill>
          <a:blip r:embed="rId10"/>
          <a:stretch>
            <a:fillRect/>
          </a:stretch>
        </p:blipFill>
        <p:spPr>
          <a:xfrm>
            <a:off x="118176" y="2297037"/>
            <a:ext cx="2857501" cy="1906525"/>
          </a:xfrm>
          <a:prstGeom prst="rect">
            <a:avLst/>
          </a:prstGeom>
        </p:spPr>
      </p:pic>
      <p:pic>
        <p:nvPicPr>
          <p:cNvPr id="6" name="Picture 5">
            <a:extLst>
              <a:ext uri="{FF2B5EF4-FFF2-40B4-BE49-F238E27FC236}">
                <a16:creationId xmlns:a16="http://schemas.microsoft.com/office/drawing/2014/main" id="{54385329-2FA3-4456-85C6-94904AC185A0}"/>
              </a:ext>
            </a:extLst>
          </p:cNvPr>
          <p:cNvPicPr>
            <a:picLocks noChangeAspect="1"/>
          </p:cNvPicPr>
          <p:nvPr/>
        </p:nvPicPr>
        <p:blipFill>
          <a:blip r:embed="rId11"/>
          <a:stretch>
            <a:fillRect/>
          </a:stretch>
        </p:blipFill>
        <p:spPr>
          <a:xfrm>
            <a:off x="2777104" y="80184"/>
            <a:ext cx="2243469" cy="2108396"/>
          </a:xfrm>
          <a:prstGeom prst="rect">
            <a:avLst/>
          </a:prstGeom>
        </p:spPr>
      </p:pic>
      <p:pic>
        <p:nvPicPr>
          <p:cNvPr id="10" name="Picture 9">
            <a:extLst>
              <a:ext uri="{FF2B5EF4-FFF2-40B4-BE49-F238E27FC236}">
                <a16:creationId xmlns:a16="http://schemas.microsoft.com/office/drawing/2014/main" id="{56ADBBBA-2896-41C1-AA46-7A1E50987C42}"/>
              </a:ext>
            </a:extLst>
          </p:cNvPr>
          <p:cNvPicPr>
            <a:picLocks noChangeAspect="1"/>
          </p:cNvPicPr>
          <p:nvPr/>
        </p:nvPicPr>
        <p:blipFill>
          <a:blip r:embed="rId12"/>
          <a:stretch>
            <a:fillRect/>
          </a:stretch>
        </p:blipFill>
        <p:spPr>
          <a:xfrm>
            <a:off x="3085601" y="2297037"/>
            <a:ext cx="2609851" cy="1882625"/>
          </a:xfrm>
          <a:prstGeom prst="rect">
            <a:avLst/>
          </a:prstGeom>
        </p:spPr>
      </p:pic>
      <p:pic>
        <p:nvPicPr>
          <p:cNvPr id="16" name="Picture 15">
            <a:extLst>
              <a:ext uri="{FF2B5EF4-FFF2-40B4-BE49-F238E27FC236}">
                <a16:creationId xmlns:a16="http://schemas.microsoft.com/office/drawing/2014/main" id="{74E45739-CAC3-4CBE-BC01-F027DE3DC542}"/>
              </a:ext>
            </a:extLst>
          </p:cNvPr>
          <p:cNvPicPr>
            <a:picLocks noChangeAspect="1"/>
          </p:cNvPicPr>
          <p:nvPr/>
        </p:nvPicPr>
        <p:blipFill>
          <a:blip r:embed="rId13"/>
          <a:stretch>
            <a:fillRect/>
          </a:stretch>
        </p:blipFill>
        <p:spPr>
          <a:xfrm>
            <a:off x="5170886" y="80184"/>
            <a:ext cx="3854937" cy="2108396"/>
          </a:xfrm>
          <a:prstGeom prst="rect">
            <a:avLst/>
          </a:prstGeom>
        </p:spPr>
      </p:pic>
      <p:pic>
        <p:nvPicPr>
          <p:cNvPr id="18" name="Google Shape;422;p12">
            <a:extLst>
              <a:ext uri="{FF2B5EF4-FFF2-40B4-BE49-F238E27FC236}">
                <a16:creationId xmlns:a16="http://schemas.microsoft.com/office/drawing/2014/main" id="{DF92CD83-4054-42EF-9D16-45A4D8554C68}"/>
              </a:ext>
            </a:extLst>
          </p:cNvPr>
          <p:cNvPicPr preferRelativeResize="0"/>
          <p:nvPr/>
        </p:nvPicPr>
        <p:blipFill rotWithShape="1">
          <a:blip r:embed="rId14">
            <a:alphaModFix/>
          </a:blip>
          <a:srcRect/>
          <a:stretch/>
        </p:blipFill>
        <p:spPr>
          <a:xfrm>
            <a:off x="6206490" y="2306601"/>
            <a:ext cx="2424988" cy="1882626"/>
          </a:xfrm>
          <a:prstGeom prst="rect">
            <a:avLst/>
          </a:prstGeom>
          <a:noFill/>
          <a:ln>
            <a:noFill/>
          </a:ln>
        </p:spPr>
      </p:pic>
      <p:grpSp>
        <p:nvGrpSpPr>
          <p:cNvPr id="17" name="Group 16">
            <a:extLst>
              <a:ext uri="{FF2B5EF4-FFF2-40B4-BE49-F238E27FC236}">
                <a16:creationId xmlns:a16="http://schemas.microsoft.com/office/drawing/2014/main" id="{6B6D129F-3DBF-4DE4-A8E8-8C34C07519EA}"/>
              </a:ext>
            </a:extLst>
          </p:cNvPr>
          <p:cNvGrpSpPr/>
          <p:nvPr/>
        </p:nvGrpSpPr>
        <p:grpSpPr>
          <a:xfrm>
            <a:off x="0" y="4392000"/>
            <a:ext cx="9144000" cy="751500"/>
            <a:chOff x="0" y="4392000"/>
            <a:chExt cx="9144000" cy="751500"/>
          </a:xfrm>
        </p:grpSpPr>
        <p:sp>
          <p:nvSpPr>
            <p:cNvPr id="19" name="Rectangle 18">
              <a:extLst>
                <a:ext uri="{FF2B5EF4-FFF2-40B4-BE49-F238E27FC236}">
                  <a16:creationId xmlns:a16="http://schemas.microsoft.com/office/drawing/2014/main" id="{45C29768-4886-46C2-97AF-69770FDDA3CB}"/>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8694D5-7A35-475B-88E7-48452321F4DF}"/>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id="{0131CFBC-D9D1-416B-9633-CC29A2A1D3F1}"/>
                </a:ext>
              </a:extLst>
            </p:cNvPr>
            <p:cNvPicPr>
              <a:picLocks noChangeAspect="1"/>
            </p:cNvPicPr>
            <p:nvPr/>
          </p:nvPicPr>
          <p:blipFill>
            <a:blip r:embed="rId15"/>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37691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17"/>
          <p:cNvPicPr preferRelativeResize="0"/>
          <p:nvPr/>
        </p:nvPicPr>
        <p:blipFill rotWithShape="1">
          <a:blip r:embed="rId3">
            <a:alphaModFix/>
          </a:blip>
          <a:srcRect/>
          <a:stretch/>
        </p:blipFill>
        <p:spPr>
          <a:xfrm>
            <a:off x="-342225" y="-2581389"/>
            <a:ext cx="10299852" cy="7724889"/>
          </a:xfrm>
          <a:prstGeom prst="rect">
            <a:avLst/>
          </a:prstGeom>
          <a:noFill/>
          <a:ln>
            <a:noFill/>
          </a:ln>
        </p:spPr>
      </p:pic>
      <p:sp>
        <p:nvSpPr>
          <p:cNvPr id="9" name="Rectangle 8">
            <a:extLst>
              <a:ext uri="{FF2B5EF4-FFF2-40B4-BE49-F238E27FC236}">
                <a16:creationId xmlns:a16="http://schemas.microsoft.com/office/drawing/2014/main" id="{674E2685-1970-434D-8770-FC87722BB4EB}"/>
              </a:ext>
            </a:extLst>
          </p:cNvPr>
          <p:cNvSpPr/>
          <p:nvPr/>
        </p:nvSpPr>
        <p:spPr>
          <a:xfrm>
            <a:off x="1242060" y="3798752"/>
            <a:ext cx="5669280" cy="812302"/>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166B60-310A-44A9-9459-492F5EA0A567}"/>
              </a:ext>
            </a:extLst>
          </p:cNvPr>
          <p:cNvSpPr/>
          <p:nvPr/>
        </p:nvSpPr>
        <p:spPr>
          <a:xfrm>
            <a:off x="6896260" y="3798752"/>
            <a:ext cx="1245205" cy="812302"/>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9EB03F14-EB51-4258-BF9F-B76B6B77BA48}"/>
              </a:ext>
            </a:extLst>
          </p:cNvPr>
          <p:cNvPicPr>
            <a:picLocks noChangeAspect="1"/>
          </p:cNvPicPr>
          <p:nvPr/>
        </p:nvPicPr>
        <p:blipFill>
          <a:blip r:embed="rId4"/>
          <a:stretch>
            <a:fillRect/>
          </a:stretch>
        </p:blipFill>
        <p:spPr>
          <a:xfrm>
            <a:off x="7208183" y="3876992"/>
            <a:ext cx="621359" cy="623384"/>
          </a:xfrm>
          <a:prstGeom prst="rect">
            <a:avLst/>
          </a:prstGeom>
        </p:spPr>
      </p:pic>
      <p:sp>
        <p:nvSpPr>
          <p:cNvPr id="480" name="Google Shape;480;p17"/>
          <p:cNvSpPr txBox="1"/>
          <p:nvPr/>
        </p:nvSpPr>
        <p:spPr>
          <a:xfrm>
            <a:off x="1625137" y="3773185"/>
            <a:ext cx="491836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800"/>
              <a:buFont typeface="Arial"/>
              <a:buNone/>
            </a:pPr>
            <a:r>
              <a:rPr lang="en-US" sz="4800" b="0" i="0" u="none" strike="noStrike" cap="none" dirty="0">
                <a:solidFill>
                  <a:schemeClr val="lt1"/>
                </a:solidFill>
                <a:latin typeface="Arial"/>
                <a:ea typeface="Arial"/>
                <a:cs typeface="Arial"/>
                <a:sym typeface="Arial"/>
              </a:rPr>
              <a:t>What is RACYS?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84"/>
        <p:cNvGrpSpPr/>
        <p:nvPr/>
      </p:nvGrpSpPr>
      <p:grpSpPr>
        <a:xfrm>
          <a:off x="0" y="0"/>
          <a:ext cx="0" cy="0"/>
          <a:chOff x="0" y="0"/>
          <a:chExt cx="0" cy="0"/>
        </a:xfrm>
      </p:grpSpPr>
      <p:graphicFrame>
        <p:nvGraphicFramePr>
          <p:cNvPr id="485" name="Google Shape;485;p19"/>
          <p:cNvGraphicFramePr/>
          <p:nvPr>
            <p:extLst>
              <p:ext uri="{D42A27DB-BD31-4B8C-83A1-F6EECF244321}">
                <p14:modId xmlns:p14="http://schemas.microsoft.com/office/powerpoint/2010/main" val="2764998639"/>
              </p:ext>
            </p:extLst>
          </p:nvPr>
        </p:nvGraphicFramePr>
        <p:xfrm>
          <a:off x="703860" y="230466"/>
          <a:ext cx="7649950" cy="3798405"/>
        </p:xfrm>
        <a:graphic>
          <a:graphicData uri="http://schemas.openxmlformats.org/drawingml/2006/table">
            <a:tbl>
              <a:tblPr>
                <a:gradFill>
                  <a:gsLst>
                    <a:gs pos="0">
                      <a:srgbClr val="9CE7F5"/>
                    </a:gs>
                    <a:gs pos="35000">
                      <a:srgbClr val="BBEAF6"/>
                    </a:gs>
                    <a:gs pos="100000">
                      <a:srgbClr val="E4F9FC"/>
                    </a:gs>
                  </a:gsLst>
                  <a:lin ang="16200000" scaled="0"/>
                </a:gradFill>
                <a:tableStyleId>{6EDA397D-D290-49BE-B1E0-0BC9C35DCF94}</a:tableStyleId>
              </a:tblPr>
              <a:tblGrid>
                <a:gridCol w="1810175">
                  <a:extLst>
                    <a:ext uri="{9D8B030D-6E8A-4147-A177-3AD203B41FA5}">
                      <a16:colId xmlns:a16="http://schemas.microsoft.com/office/drawing/2014/main" val="20000"/>
                    </a:ext>
                  </a:extLst>
                </a:gridCol>
                <a:gridCol w="3057325">
                  <a:extLst>
                    <a:ext uri="{9D8B030D-6E8A-4147-A177-3AD203B41FA5}">
                      <a16:colId xmlns:a16="http://schemas.microsoft.com/office/drawing/2014/main" val="20001"/>
                    </a:ext>
                  </a:extLst>
                </a:gridCol>
                <a:gridCol w="2782450">
                  <a:extLst>
                    <a:ext uri="{9D8B030D-6E8A-4147-A177-3AD203B41FA5}">
                      <a16:colId xmlns:a16="http://schemas.microsoft.com/office/drawing/2014/main" val="20002"/>
                    </a:ext>
                  </a:extLst>
                </a:gridCol>
              </a:tblGrid>
              <a:tr h="404225">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75A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Healthy Kids Colorado Survey</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75A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Rise Above CO Youth Survey</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75AD"/>
                    </a:solidFill>
                  </a:tcPr>
                </a:tc>
                <a:extLst>
                  <a:ext uri="{0D108BD9-81ED-4DB2-BD59-A6C34878D82A}">
                    <a16:rowId xmlns:a16="http://schemas.microsoft.com/office/drawing/2014/main" val="10000"/>
                  </a:ext>
                </a:extLst>
              </a:tr>
              <a:tr h="348225">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Age</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6-8 grades, 9-12 grades</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12-17 years</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extLst>
                  <a:ext uri="{0D108BD9-81ED-4DB2-BD59-A6C34878D82A}">
                    <a16:rowId xmlns:a16="http://schemas.microsoft.com/office/drawing/2014/main" val="10001"/>
                  </a:ext>
                </a:extLst>
              </a:tr>
              <a:tr h="348225">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Last year of collection</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2019</a:t>
                      </a:r>
                      <a:endParaRPr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2020</a:t>
                      </a:r>
                      <a:endParaRPr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extLst>
                  <a:ext uri="{0D108BD9-81ED-4DB2-BD59-A6C34878D82A}">
                    <a16:rowId xmlns:a16="http://schemas.microsoft.com/office/drawing/2014/main" val="10002"/>
                  </a:ext>
                </a:extLst>
              </a:tr>
              <a:tr h="522350">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Data collection method</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Paper/pencil at school</a:t>
                      </a:r>
                      <a:endParaRPr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Online and phone survey</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extLst>
                  <a:ext uri="{0D108BD9-81ED-4DB2-BD59-A6C34878D82A}">
                    <a16:rowId xmlns:a16="http://schemas.microsoft.com/office/drawing/2014/main" val="10003"/>
                  </a:ext>
                </a:extLst>
              </a:tr>
              <a:tr h="1044750">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Sample size</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53,000 students from randomly selected middle &amp; high schools</a:t>
                      </a:r>
                      <a:endParaRPr sz="1200" b="1" u="none" strike="noStrike" cap="none"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600 + total (more than 300 reached online)</a:t>
                      </a:r>
                      <a:endParaRPr sz="1200" b="1" u="none" strike="noStrike" cap="none"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extLst>
                  <a:ext uri="{0D108BD9-81ED-4DB2-BD59-A6C34878D82A}">
                    <a16:rowId xmlns:a16="http://schemas.microsoft.com/office/drawing/2014/main" val="10004"/>
                  </a:ext>
                </a:extLst>
              </a:tr>
              <a:tr h="522350">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Sampling design</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Representative of CO public </a:t>
                      </a:r>
                      <a:br>
                        <a:rPr lang="en-US" sz="1200" b="1" u="none" strike="noStrike" cap="none"/>
                      </a:br>
                      <a:r>
                        <a:rPr lang="en-US" sz="1200" b="1" u="none" strike="noStrike" cap="none"/>
                        <a:t>middle/high school enrollment</a:t>
                      </a:r>
                      <a:endParaRPr sz="1200" b="1" u="none" strike="noStrike" cap="none"/>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Representative of 2010 Census by </a:t>
                      </a:r>
                      <a:br>
                        <a:rPr lang="en-US" sz="1200" b="1" u="none" strike="noStrike" cap="none"/>
                      </a:br>
                      <a:r>
                        <a:rPr lang="en-US" sz="1200" b="1" u="none" strike="noStrike" cap="none"/>
                        <a:t>county/6 OBH Regions </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extLst>
                  <a:ext uri="{0D108BD9-81ED-4DB2-BD59-A6C34878D82A}">
                    <a16:rowId xmlns:a16="http://schemas.microsoft.com/office/drawing/2014/main" val="10005"/>
                  </a:ext>
                </a:extLst>
              </a:tr>
              <a:tr h="520750">
                <a:tc>
                  <a:txBody>
                    <a:bodyPr/>
                    <a:lstStyle/>
                    <a:p>
                      <a:pPr marL="0" marR="0" lvl="0" indent="0" algn="r" rtl="0">
                        <a:lnSpc>
                          <a:spcPct val="100000"/>
                        </a:lnSpc>
                        <a:spcBef>
                          <a:spcPts val="0"/>
                        </a:spcBef>
                        <a:spcAft>
                          <a:spcPts val="0"/>
                        </a:spcAft>
                        <a:buClr>
                          <a:srgbClr val="000000"/>
                        </a:buClr>
                        <a:buSzPts val="1200"/>
                        <a:buFont typeface="Arial"/>
                        <a:buNone/>
                      </a:pPr>
                      <a:r>
                        <a:rPr lang="en-US" sz="1200" b="1" u="none" strike="noStrike" cap="none"/>
                        <a:t>Areas of focus</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t>Comprehensive Health &amp; Wellness</a:t>
                      </a:r>
                      <a:endParaRPr/>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t>Behavioral Health</a:t>
                      </a:r>
                      <a:endParaRPr dirty="0"/>
                    </a:p>
                  </a:txBody>
                  <a:tcPr marL="91425" marR="91425" marT="91425" marB="914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BBED6"/>
                    </a:solidFill>
                  </a:tcPr>
                </a:tc>
                <a:extLst>
                  <a:ext uri="{0D108BD9-81ED-4DB2-BD59-A6C34878D82A}">
                    <a16:rowId xmlns:a16="http://schemas.microsoft.com/office/drawing/2014/main" val="10006"/>
                  </a:ext>
                </a:extLst>
              </a:tr>
            </a:tbl>
          </a:graphicData>
        </a:graphic>
      </p:graphicFrame>
      <p:grpSp>
        <p:nvGrpSpPr>
          <p:cNvPr id="6" name="Group 5">
            <a:extLst>
              <a:ext uri="{FF2B5EF4-FFF2-40B4-BE49-F238E27FC236}">
                <a16:creationId xmlns:a16="http://schemas.microsoft.com/office/drawing/2014/main" id="{ADC82BDB-AEF3-48BA-BE5D-A13A5AA64CA8}"/>
              </a:ext>
            </a:extLst>
          </p:cNvPr>
          <p:cNvGrpSpPr/>
          <p:nvPr/>
        </p:nvGrpSpPr>
        <p:grpSpPr>
          <a:xfrm>
            <a:off x="0" y="4392000"/>
            <a:ext cx="9144000" cy="751500"/>
            <a:chOff x="0" y="4392000"/>
            <a:chExt cx="9144000" cy="751500"/>
          </a:xfrm>
        </p:grpSpPr>
        <p:sp>
          <p:nvSpPr>
            <p:cNvPr id="7" name="Rectangle 6">
              <a:extLst>
                <a:ext uri="{FF2B5EF4-FFF2-40B4-BE49-F238E27FC236}">
                  <a16:creationId xmlns:a16="http://schemas.microsoft.com/office/drawing/2014/main" id="{76C12346-7051-4F69-ACE6-8DB46FA475B9}"/>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1FF297-9625-4A40-A974-6160838FB0AE}"/>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2B0684DC-57C2-47EA-AC12-92EA960AF120}"/>
                </a:ext>
              </a:extLst>
            </p:cNvPr>
            <p:cNvPicPr>
              <a:picLocks noChangeAspect="1"/>
            </p:cNvPicPr>
            <p:nvPr/>
          </p:nvPicPr>
          <p:blipFill>
            <a:blip r:embed="rId3"/>
            <a:stretch>
              <a:fillRect/>
            </a:stretch>
          </p:blipFill>
          <p:spPr>
            <a:xfrm>
              <a:off x="8280575" y="4464384"/>
              <a:ext cx="574850" cy="57672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
          <p:cNvPicPr preferRelativeResize="0"/>
          <p:nvPr/>
        </p:nvPicPr>
        <p:blipFill rotWithShape="1">
          <a:blip r:embed="rId3">
            <a:alphaModFix/>
          </a:blip>
          <a:srcRect b="9549"/>
          <a:stretch/>
        </p:blipFill>
        <p:spPr>
          <a:xfrm>
            <a:off x="-35244" y="-113567"/>
            <a:ext cx="9214487" cy="4505567"/>
          </a:xfrm>
          <a:prstGeom prst="rect">
            <a:avLst/>
          </a:prstGeom>
          <a:noFill/>
          <a:ln>
            <a:noFill/>
          </a:ln>
        </p:spPr>
      </p:pic>
      <p:sp>
        <p:nvSpPr>
          <p:cNvPr id="298" name="Google Shape;298;p3"/>
          <p:cNvSpPr txBox="1"/>
          <p:nvPr/>
        </p:nvSpPr>
        <p:spPr>
          <a:xfrm>
            <a:off x="1793081" y="3125591"/>
            <a:ext cx="5557838" cy="1015663"/>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95959"/>
              </a:buClr>
              <a:buSzPts val="1500"/>
              <a:buFont typeface="Noto Sans Symbols"/>
              <a:buNone/>
            </a:pPr>
            <a:r>
              <a:rPr lang="en-US" sz="1500" b="0" i="1" u="none" strike="noStrike" cap="none" dirty="0">
                <a:solidFill>
                  <a:srgbClr val="595959"/>
                </a:solidFill>
                <a:latin typeface="Arial"/>
                <a:ea typeface="Arial"/>
                <a:cs typeface="Arial"/>
                <a:sym typeface="Arial"/>
              </a:rPr>
              <a:t>“</a:t>
            </a:r>
            <a:r>
              <a:rPr lang="en-US" sz="1500" b="0" i="1" u="none" strike="noStrike" cap="none" dirty="0">
                <a:solidFill>
                  <a:srgbClr val="000000"/>
                </a:solidFill>
                <a:latin typeface="Arial"/>
                <a:ea typeface="Arial"/>
                <a:cs typeface="Arial"/>
                <a:sym typeface="Arial"/>
              </a:rPr>
              <a:t>Rise Above Colorado is a drug abuse prevention organization that measurably </a:t>
            </a:r>
            <a:r>
              <a:rPr lang="en-US" sz="1500" b="1" i="1" u="none" strike="noStrike" cap="none" dirty="0">
                <a:solidFill>
                  <a:srgbClr val="000000"/>
                </a:solidFill>
                <a:latin typeface="Arial"/>
                <a:ea typeface="Arial"/>
                <a:cs typeface="Arial"/>
                <a:sym typeface="Arial"/>
              </a:rPr>
              <a:t>impacts teen perceptions and attitudes </a:t>
            </a:r>
            <a:r>
              <a:rPr lang="en-US" sz="1500" b="0" i="1" u="none" strike="noStrike" cap="none" dirty="0">
                <a:solidFill>
                  <a:srgbClr val="000000"/>
                </a:solidFill>
                <a:latin typeface="Arial"/>
                <a:ea typeface="Arial"/>
                <a:cs typeface="Arial"/>
                <a:sym typeface="Arial"/>
              </a:rPr>
              <a:t>about the risks of substance abuse to help youth make </a:t>
            </a:r>
            <a:r>
              <a:rPr lang="en-US" sz="1500" b="1" i="1" u="none" strike="noStrike" cap="none" dirty="0">
                <a:solidFill>
                  <a:srgbClr val="000000"/>
                </a:solidFill>
                <a:latin typeface="Arial"/>
                <a:ea typeface="Arial"/>
                <a:cs typeface="Arial"/>
                <a:sym typeface="Arial"/>
              </a:rPr>
              <a:t>empowered, healthy choices.”</a:t>
            </a:r>
            <a:endParaRPr dirty="0"/>
          </a:p>
        </p:txBody>
      </p:sp>
      <p:grpSp>
        <p:nvGrpSpPr>
          <p:cNvPr id="9" name="Group 8">
            <a:extLst>
              <a:ext uri="{FF2B5EF4-FFF2-40B4-BE49-F238E27FC236}">
                <a16:creationId xmlns:a16="http://schemas.microsoft.com/office/drawing/2014/main" id="{EB816E96-A413-4E56-9BC0-61A53DBC2601}"/>
              </a:ext>
            </a:extLst>
          </p:cNvPr>
          <p:cNvGrpSpPr/>
          <p:nvPr/>
        </p:nvGrpSpPr>
        <p:grpSpPr>
          <a:xfrm>
            <a:off x="0" y="4392000"/>
            <a:ext cx="9144000" cy="751500"/>
            <a:chOff x="0" y="4392000"/>
            <a:chExt cx="9144000" cy="751500"/>
          </a:xfrm>
        </p:grpSpPr>
        <p:sp>
          <p:nvSpPr>
            <p:cNvPr id="2" name="Rectangle 1">
              <a:extLst>
                <a:ext uri="{FF2B5EF4-FFF2-40B4-BE49-F238E27FC236}">
                  <a16:creationId xmlns:a16="http://schemas.microsoft.com/office/drawing/2014/main" id="{29CEACE3-DA71-4653-A264-60523E670E9D}"/>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D4B6DA9-56CB-4F4F-BA3A-F38A0D4BF739}"/>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48AA1EF-656D-4C59-8B90-8CB107D87C20}"/>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title"/>
          </p:nvPr>
        </p:nvSpPr>
        <p:spPr>
          <a:xfrm>
            <a:off x="1110027" y="0"/>
            <a:ext cx="70830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477B2"/>
              </a:buClr>
              <a:buSzPts val="3600"/>
              <a:buFont typeface="Cambria"/>
              <a:buNone/>
            </a:pPr>
            <a:r>
              <a:rPr lang="en-US" dirty="0">
                <a:solidFill>
                  <a:srgbClr val="000000"/>
                </a:solidFill>
                <a:latin typeface="+mj-lt"/>
                <a:ea typeface="Arial"/>
                <a:cs typeface="Arial"/>
                <a:sym typeface="Arial"/>
              </a:rPr>
              <a:t>Perception, Reality, &amp; Behavior</a:t>
            </a:r>
            <a:endParaRPr dirty="0">
              <a:solidFill>
                <a:srgbClr val="000000"/>
              </a:solidFill>
              <a:latin typeface="+mj-lt"/>
              <a:ea typeface="Arial"/>
              <a:cs typeface="Arial"/>
              <a:sym typeface="Arial"/>
            </a:endParaRPr>
          </a:p>
        </p:txBody>
      </p:sp>
      <p:grpSp>
        <p:nvGrpSpPr>
          <p:cNvPr id="495" name="Google Shape;495;p20"/>
          <p:cNvGrpSpPr/>
          <p:nvPr/>
        </p:nvGrpSpPr>
        <p:grpSpPr>
          <a:xfrm>
            <a:off x="3036322" y="719418"/>
            <a:ext cx="2896545" cy="3459256"/>
            <a:chOff x="4886591" y="1816608"/>
            <a:chExt cx="2657475" cy="2743200"/>
          </a:xfrm>
        </p:grpSpPr>
        <p:graphicFrame>
          <p:nvGraphicFramePr>
            <p:cNvPr id="496" name="Google Shape;496;p20"/>
            <p:cNvGraphicFramePr/>
            <p:nvPr/>
          </p:nvGraphicFramePr>
          <p:xfrm>
            <a:off x="4886591" y="1816608"/>
            <a:ext cx="265747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97" name="Google Shape;497;p20"/>
            <p:cNvSpPr txBox="1"/>
            <p:nvPr/>
          </p:nvSpPr>
          <p:spPr>
            <a:xfrm>
              <a:off x="5186081" y="2948420"/>
              <a:ext cx="1029248" cy="4849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Calibri"/>
                <a:buNone/>
              </a:pPr>
              <a:r>
                <a:rPr lang="en-US" sz="825" b="0" i="0" u="none" strike="noStrike" cap="none">
                  <a:solidFill>
                    <a:srgbClr val="000000"/>
                  </a:solidFill>
                  <a:latin typeface="Calibri"/>
                  <a:ea typeface="Calibri"/>
                  <a:cs typeface="Calibri"/>
                  <a:sym typeface="Calibri"/>
                </a:rPr>
                <a:t>"The Gap" or misperception</a:t>
              </a:r>
              <a:endParaRPr/>
            </a:p>
          </p:txBody>
        </p:sp>
      </p:grpSp>
      <p:grpSp>
        <p:nvGrpSpPr>
          <p:cNvPr id="6" name="Group 5">
            <a:extLst>
              <a:ext uri="{FF2B5EF4-FFF2-40B4-BE49-F238E27FC236}">
                <a16:creationId xmlns:a16="http://schemas.microsoft.com/office/drawing/2014/main" id="{00D19FE8-CBFA-4057-92E7-A78C378EC970}"/>
              </a:ext>
            </a:extLst>
          </p:cNvPr>
          <p:cNvGrpSpPr/>
          <p:nvPr/>
        </p:nvGrpSpPr>
        <p:grpSpPr>
          <a:xfrm>
            <a:off x="0" y="4392000"/>
            <a:ext cx="9144000" cy="751500"/>
            <a:chOff x="0" y="4392000"/>
            <a:chExt cx="9144000" cy="751500"/>
          </a:xfrm>
        </p:grpSpPr>
        <p:sp>
          <p:nvSpPr>
            <p:cNvPr id="7" name="Rectangle 6">
              <a:extLst>
                <a:ext uri="{FF2B5EF4-FFF2-40B4-BE49-F238E27FC236}">
                  <a16:creationId xmlns:a16="http://schemas.microsoft.com/office/drawing/2014/main" id="{0B0A3B46-AE07-47FD-A728-68F58D7E098B}"/>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C29F7F-FD60-49E5-B07B-94C33B2D42B1}"/>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811E632E-F5B3-4EA8-B95D-AAB8D73D6B81}"/>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pSp>
        <p:nvGrpSpPr>
          <p:cNvPr id="4" name="Group 3">
            <a:extLst>
              <a:ext uri="{FF2B5EF4-FFF2-40B4-BE49-F238E27FC236}">
                <a16:creationId xmlns:a16="http://schemas.microsoft.com/office/drawing/2014/main" id="{922DAF44-8CD9-483B-825D-D08D5E811211}"/>
              </a:ext>
            </a:extLst>
          </p:cNvPr>
          <p:cNvGrpSpPr/>
          <p:nvPr/>
        </p:nvGrpSpPr>
        <p:grpSpPr>
          <a:xfrm>
            <a:off x="0" y="4392000"/>
            <a:ext cx="9144000" cy="751500"/>
            <a:chOff x="0" y="4392000"/>
            <a:chExt cx="9144000" cy="751500"/>
          </a:xfrm>
        </p:grpSpPr>
        <p:sp>
          <p:nvSpPr>
            <p:cNvPr id="5" name="Rectangle 4">
              <a:extLst>
                <a:ext uri="{FF2B5EF4-FFF2-40B4-BE49-F238E27FC236}">
                  <a16:creationId xmlns:a16="http://schemas.microsoft.com/office/drawing/2014/main" id="{379DA617-531A-47D7-9294-EA6F72559DC7}"/>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EE8C9B-F56C-4EE4-9D9F-8520BCA518FA}"/>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22504AE5-F06A-4B29-AD2C-A37DFC711EC5}"/>
                </a:ext>
              </a:extLst>
            </p:cNvPr>
            <p:cNvPicPr>
              <a:picLocks noChangeAspect="1"/>
            </p:cNvPicPr>
            <p:nvPr/>
          </p:nvPicPr>
          <p:blipFill>
            <a:blip r:embed="rId3"/>
            <a:stretch>
              <a:fillRect/>
            </a:stretch>
          </p:blipFill>
          <p:spPr>
            <a:xfrm>
              <a:off x="8280575" y="4464384"/>
              <a:ext cx="574850" cy="576723"/>
            </a:xfrm>
            <a:prstGeom prst="rect">
              <a:avLst/>
            </a:prstGeom>
          </p:spPr>
        </p:pic>
      </p:grpSp>
      <p:pic>
        <p:nvPicPr>
          <p:cNvPr id="3" name="Picture 2" descr="Graphical user interface, application&#10;&#10;Description automatically generated">
            <a:extLst>
              <a:ext uri="{FF2B5EF4-FFF2-40B4-BE49-F238E27FC236}">
                <a16:creationId xmlns:a16="http://schemas.microsoft.com/office/drawing/2014/main" id="{F106D9C6-BF64-4898-A597-E77512F4D330}"/>
              </a:ext>
            </a:extLst>
          </p:cNvPr>
          <p:cNvPicPr>
            <a:picLocks noChangeAspect="1"/>
          </p:cNvPicPr>
          <p:nvPr/>
        </p:nvPicPr>
        <p:blipFill>
          <a:blip r:embed="rId4"/>
          <a:stretch>
            <a:fillRect/>
          </a:stretch>
        </p:blipFill>
        <p:spPr>
          <a:xfrm>
            <a:off x="129428" y="974769"/>
            <a:ext cx="9014572" cy="262383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3" name="Group 2">
            <a:extLst>
              <a:ext uri="{FF2B5EF4-FFF2-40B4-BE49-F238E27FC236}">
                <a16:creationId xmlns:a16="http://schemas.microsoft.com/office/drawing/2014/main" id="{E0EB9FC1-F3FE-4456-9B16-058DEFBA25E3}"/>
              </a:ext>
            </a:extLst>
          </p:cNvPr>
          <p:cNvGrpSpPr/>
          <p:nvPr/>
        </p:nvGrpSpPr>
        <p:grpSpPr>
          <a:xfrm>
            <a:off x="0" y="4392000"/>
            <a:ext cx="9144000" cy="751500"/>
            <a:chOff x="0" y="4392000"/>
            <a:chExt cx="9144000" cy="751500"/>
          </a:xfrm>
        </p:grpSpPr>
        <p:sp>
          <p:nvSpPr>
            <p:cNvPr id="4" name="Rectangle 3">
              <a:extLst>
                <a:ext uri="{FF2B5EF4-FFF2-40B4-BE49-F238E27FC236}">
                  <a16:creationId xmlns:a16="http://schemas.microsoft.com/office/drawing/2014/main" id="{E4FACCE8-1089-4E28-A2B7-0D785339B0AB}"/>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FAD765-5149-4434-98E8-D825A1B03611}"/>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6716E75E-2ACA-4550-9A6F-308B0D468CEC}"/>
                </a:ext>
              </a:extLst>
            </p:cNvPr>
            <p:cNvPicPr>
              <a:picLocks noChangeAspect="1"/>
            </p:cNvPicPr>
            <p:nvPr/>
          </p:nvPicPr>
          <p:blipFill>
            <a:blip r:embed="rId3"/>
            <a:stretch>
              <a:fillRect/>
            </a:stretch>
          </p:blipFill>
          <p:spPr>
            <a:xfrm>
              <a:off x="8280575" y="4464384"/>
              <a:ext cx="574850" cy="576723"/>
            </a:xfrm>
            <a:prstGeom prst="rect">
              <a:avLst/>
            </a:prstGeom>
          </p:spPr>
        </p:pic>
      </p:grpSp>
      <p:pic>
        <p:nvPicPr>
          <p:cNvPr id="7" name="Picture 6" descr="A picture containing table&#10;&#10;Description automatically generated">
            <a:extLst>
              <a:ext uri="{FF2B5EF4-FFF2-40B4-BE49-F238E27FC236}">
                <a16:creationId xmlns:a16="http://schemas.microsoft.com/office/drawing/2014/main" id="{453EEDC8-7AED-4BA1-B627-F322E99A0586}"/>
              </a:ext>
            </a:extLst>
          </p:cNvPr>
          <p:cNvPicPr>
            <a:picLocks noChangeAspect="1"/>
          </p:cNvPicPr>
          <p:nvPr/>
        </p:nvPicPr>
        <p:blipFill>
          <a:blip r:embed="rId4"/>
          <a:stretch>
            <a:fillRect/>
          </a:stretch>
        </p:blipFill>
        <p:spPr>
          <a:xfrm>
            <a:off x="205291" y="526268"/>
            <a:ext cx="8733418" cy="33869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grpSp>
        <p:nvGrpSpPr>
          <p:cNvPr id="3" name="Group 2">
            <a:extLst>
              <a:ext uri="{FF2B5EF4-FFF2-40B4-BE49-F238E27FC236}">
                <a16:creationId xmlns:a16="http://schemas.microsoft.com/office/drawing/2014/main" id="{E0EB9FC1-F3FE-4456-9B16-058DEFBA25E3}"/>
              </a:ext>
            </a:extLst>
          </p:cNvPr>
          <p:cNvGrpSpPr/>
          <p:nvPr/>
        </p:nvGrpSpPr>
        <p:grpSpPr>
          <a:xfrm>
            <a:off x="0" y="4392000"/>
            <a:ext cx="9144000" cy="751500"/>
            <a:chOff x="0" y="4392000"/>
            <a:chExt cx="9144000" cy="751500"/>
          </a:xfrm>
        </p:grpSpPr>
        <p:sp>
          <p:nvSpPr>
            <p:cNvPr id="4" name="Rectangle 3">
              <a:extLst>
                <a:ext uri="{FF2B5EF4-FFF2-40B4-BE49-F238E27FC236}">
                  <a16:creationId xmlns:a16="http://schemas.microsoft.com/office/drawing/2014/main" id="{E4FACCE8-1089-4E28-A2B7-0D785339B0AB}"/>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0FAD765-5149-4434-98E8-D825A1B03611}"/>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6716E75E-2ACA-4550-9A6F-308B0D468CEC}"/>
                </a:ext>
              </a:extLst>
            </p:cNvPr>
            <p:cNvPicPr>
              <a:picLocks noChangeAspect="1"/>
            </p:cNvPicPr>
            <p:nvPr/>
          </p:nvPicPr>
          <p:blipFill>
            <a:blip r:embed="rId3"/>
            <a:stretch>
              <a:fillRect/>
            </a:stretch>
          </p:blipFill>
          <p:spPr>
            <a:xfrm>
              <a:off x="8280575" y="4464384"/>
              <a:ext cx="574850" cy="576723"/>
            </a:xfrm>
            <a:prstGeom prst="rect">
              <a:avLst/>
            </a:prstGeom>
          </p:spPr>
        </p:pic>
      </p:grpSp>
      <p:pic>
        <p:nvPicPr>
          <p:cNvPr id="7" name="Picture 6" descr="A picture containing table&#10;&#10;Description automatically generated">
            <a:extLst>
              <a:ext uri="{FF2B5EF4-FFF2-40B4-BE49-F238E27FC236}">
                <a16:creationId xmlns:a16="http://schemas.microsoft.com/office/drawing/2014/main" id="{453EEDC8-7AED-4BA1-B627-F322E99A0586}"/>
              </a:ext>
            </a:extLst>
          </p:cNvPr>
          <p:cNvPicPr>
            <a:picLocks noChangeAspect="1"/>
          </p:cNvPicPr>
          <p:nvPr/>
        </p:nvPicPr>
        <p:blipFill rotWithShape="1">
          <a:blip r:embed="rId4"/>
          <a:srcRect l="61403" b="65897"/>
          <a:stretch/>
        </p:blipFill>
        <p:spPr>
          <a:xfrm>
            <a:off x="2825960" y="2377372"/>
            <a:ext cx="4862742" cy="1666253"/>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DA02B7F8-908D-4E1F-82FD-1015ECAFD510}"/>
              </a:ext>
            </a:extLst>
          </p:cNvPr>
          <p:cNvPicPr>
            <a:picLocks noChangeAspect="1"/>
          </p:cNvPicPr>
          <p:nvPr/>
        </p:nvPicPr>
        <p:blipFill rotWithShape="1">
          <a:blip r:embed="rId5"/>
          <a:srcRect l="62606" b="66552"/>
          <a:stretch/>
        </p:blipFill>
        <p:spPr>
          <a:xfrm>
            <a:off x="2825960" y="467214"/>
            <a:ext cx="5597371" cy="1457313"/>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F203432A-A6C6-4C29-A09C-CA952F5794F2}"/>
              </a:ext>
            </a:extLst>
          </p:cNvPr>
          <p:cNvPicPr>
            <a:picLocks noChangeAspect="1"/>
          </p:cNvPicPr>
          <p:nvPr/>
        </p:nvPicPr>
        <p:blipFill rotWithShape="1">
          <a:blip r:embed="rId5"/>
          <a:srcRect r="77949" b="66552"/>
          <a:stretch/>
        </p:blipFill>
        <p:spPr>
          <a:xfrm>
            <a:off x="149901" y="481110"/>
            <a:ext cx="3001251" cy="1325052"/>
          </a:xfrm>
          <a:prstGeom prst="rect">
            <a:avLst/>
          </a:prstGeom>
        </p:spPr>
      </p:pic>
    </p:spTree>
    <p:extLst>
      <p:ext uri="{BB962C8B-B14F-4D97-AF65-F5344CB8AC3E}">
        <p14:creationId xmlns:p14="http://schemas.microsoft.com/office/powerpoint/2010/main" val="101490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28" t="11566" r="3072" b="22070"/>
          <a:stretch/>
        </p:blipFill>
        <p:spPr>
          <a:xfrm>
            <a:off x="-139667" y="-95533"/>
            <a:ext cx="9636693" cy="4487533"/>
          </a:xfrm>
          <a:prstGeom prst="rect">
            <a:avLst/>
          </a:prstGeom>
        </p:spPr>
      </p:pic>
      <p:sp>
        <p:nvSpPr>
          <p:cNvPr id="331" name="Google Shape;331;p25"/>
          <p:cNvSpPr txBox="1">
            <a:spLocks noGrp="1"/>
          </p:cNvSpPr>
          <p:nvPr>
            <p:ph type="title"/>
          </p:nvPr>
        </p:nvSpPr>
        <p:spPr>
          <a:xfrm>
            <a:off x="633350" y="1409199"/>
            <a:ext cx="7536000" cy="1963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400"/>
              <a:buFont typeface="Arial"/>
              <a:buNone/>
            </a:pPr>
            <a:r>
              <a:rPr lang="en-US" sz="3600" dirty="0">
                <a:solidFill>
                  <a:srgbClr val="FFFFFF"/>
                </a:solidFill>
                <a:latin typeface="Arial" panose="020B0604020202020204" pitchFamily="34" charset="0"/>
                <a:cs typeface="Arial" panose="020B0604020202020204" pitchFamily="34" charset="0"/>
              </a:rPr>
              <a:t>What factors </a:t>
            </a:r>
            <a:endParaRPr sz="3600" dirty="0">
              <a:solidFill>
                <a:srgbClr val="FFFFFF"/>
              </a:solidFill>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SzPts val="4400"/>
              <a:buFont typeface="Arial"/>
              <a:buNone/>
            </a:pPr>
            <a:r>
              <a:rPr lang="en-US" sz="3600" dirty="0">
                <a:solidFill>
                  <a:srgbClr val="FFFFFF"/>
                </a:solidFill>
                <a:latin typeface="Arial" panose="020B0604020202020204" pitchFamily="34" charset="0"/>
                <a:cs typeface="Arial" panose="020B0604020202020204" pitchFamily="34" charset="0"/>
              </a:rPr>
              <a:t>contribute to teens </a:t>
            </a:r>
            <a:endParaRPr sz="3600" dirty="0">
              <a:solidFill>
                <a:srgbClr val="FFFFFF"/>
              </a:solidFill>
              <a:latin typeface="Arial" panose="020B0604020202020204" pitchFamily="34" charset="0"/>
              <a:cs typeface="Arial" panose="020B0604020202020204" pitchFamily="34" charset="0"/>
            </a:endParaRPr>
          </a:p>
          <a:p>
            <a:pPr marL="0" lvl="0" indent="0" algn="ctr" rtl="0">
              <a:lnSpc>
                <a:spcPct val="100000"/>
              </a:lnSpc>
              <a:spcBef>
                <a:spcPts val="0"/>
              </a:spcBef>
              <a:spcAft>
                <a:spcPts val="0"/>
              </a:spcAft>
              <a:buSzPts val="4400"/>
              <a:buFont typeface="Arial"/>
              <a:buNone/>
            </a:pPr>
            <a:r>
              <a:rPr lang="en-US" sz="3600" dirty="0">
                <a:solidFill>
                  <a:srgbClr val="FFFFFF"/>
                </a:solidFill>
                <a:latin typeface="Arial" panose="020B0604020202020204" pitchFamily="34" charset="0"/>
                <a:cs typeface="Arial" panose="020B0604020202020204" pitchFamily="34" charset="0"/>
              </a:rPr>
              <a:t>misusing substances?</a:t>
            </a:r>
            <a:r>
              <a:rPr lang="en-US" sz="4400"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A43460B-2E5E-4634-8DAC-3F82095CB2E2}"/>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4065CB35-9343-4960-A98F-FD0047D5465B}"/>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AD3027-779A-4A1B-BFEB-241AE2E5004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1B7F1410-69C7-4BFB-9FBB-36CC2C1319D9}"/>
                </a:ext>
              </a:extLst>
            </p:cNvPr>
            <p:cNvPicPr>
              <a:picLocks noChangeAspect="1"/>
            </p:cNvPicPr>
            <p:nvPr/>
          </p:nvPicPr>
          <p:blipFill>
            <a:blip r:embed="rId4"/>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400569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7229bf3c52_0_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      </a:t>
            </a:r>
            <a:r>
              <a:rPr lang="en-US"/>
              <a:t>	              </a:t>
            </a:r>
            <a:endParaRPr b="1"/>
          </a:p>
        </p:txBody>
      </p:sp>
      <p:sp>
        <p:nvSpPr>
          <p:cNvPr id="337" name="Google Shape;337;g7229bf3c52_0_0"/>
          <p:cNvSpPr txBox="1">
            <a:spLocks noGrp="1"/>
          </p:cNvSpPr>
          <p:nvPr>
            <p:ph type="body" idx="1"/>
          </p:nvPr>
        </p:nvSpPr>
        <p:spPr>
          <a:xfrm>
            <a:off x="391250" y="1017725"/>
            <a:ext cx="3501000" cy="2986800"/>
          </a:xfrm>
          <a:prstGeom prst="rect">
            <a:avLst/>
          </a:prstGeom>
          <a:ln w="28575" cap="flat" cmpd="sng">
            <a:solidFill>
              <a:srgbClr val="0075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0000"/>
                </a:solidFill>
                <a:latin typeface="+mj-lt"/>
              </a:rPr>
              <a:t>Family history of addiction</a:t>
            </a:r>
            <a:endParaRPr sz="1800" dirty="0">
              <a:solidFill>
                <a:srgbClr val="000000"/>
              </a:solidFill>
              <a:latin typeface="+mj-lt"/>
            </a:endParaRPr>
          </a:p>
          <a:p>
            <a:pPr marL="0" lvl="0" indent="0" algn="l" rtl="0">
              <a:spcBef>
                <a:spcPts val="1600"/>
              </a:spcBef>
              <a:spcAft>
                <a:spcPts val="0"/>
              </a:spcAft>
              <a:buNone/>
            </a:pPr>
            <a:r>
              <a:rPr lang="en-US" sz="1800" dirty="0">
                <a:solidFill>
                  <a:srgbClr val="000000"/>
                </a:solidFill>
                <a:latin typeface="+mj-lt"/>
              </a:rPr>
              <a:t>Environment</a:t>
            </a:r>
          </a:p>
          <a:p>
            <a:pPr marL="0" lvl="0" indent="0" algn="l" rtl="0">
              <a:spcBef>
                <a:spcPts val="1600"/>
              </a:spcBef>
              <a:spcAft>
                <a:spcPts val="0"/>
              </a:spcAft>
              <a:buNone/>
            </a:pPr>
            <a:r>
              <a:rPr lang="en-US" sz="1800" dirty="0">
                <a:solidFill>
                  <a:srgbClr val="000000"/>
                </a:solidFill>
                <a:latin typeface="+mj-lt"/>
              </a:rPr>
              <a:t>Media</a:t>
            </a:r>
          </a:p>
          <a:p>
            <a:pPr marL="0" lvl="0" indent="0" algn="l" rtl="0">
              <a:spcBef>
                <a:spcPts val="1600"/>
              </a:spcBef>
              <a:spcAft>
                <a:spcPts val="0"/>
              </a:spcAft>
              <a:buNone/>
            </a:pPr>
            <a:r>
              <a:rPr lang="en-US" sz="1800" dirty="0">
                <a:solidFill>
                  <a:srgbClr val="000000"/>
                </a:solidFill>
                <a:latin typeface="+mj-lt"/>
              </a:rPr>
              <a:t>Poor mental health </a:t>
            </a:r>
            <a:endParaRPr sz="1800" dirty="0">
              <a:solidFill>
                <a:srgbClr val="000000"/>
              </a:solidFill>
              <a:latin typeface="+mj-lt"/>
            </a:endParaRPr>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
        <p:nvSpPr>
          <p:cNvPr id="338" name="Google Shape;338;g7229bf3c52_0_0"/>
          <p:cNvSpPr txBox="1">
            <a:spLocks noGrp="1"/>
          </p:cNvSpPr>
          <p:nvPr>
            <p:ph type="body" idx="2"/>
          </p:nvPr>
        </p:nvSpPr>
        <p:spPr>
          <a:xfrm>
            <a:off x="4832400" y="1017725"/>
            <a:ext cx="3582900" cy="2986800"/>
          </a:xfrm>
          <a:prstGeom prst="rect">
            <a:avLst/>
          </a:prstGeom>
          <a:ln w="28575" cap="flat" cmpd="sng">
            <a:solidFill>
              <a:srgbClr val="0075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000000"/>
                </a:solidFill>
                <a:latin typeface="+mj-lt"/>
              </a:rPr>
              <a:t>Trusted adults</a:t>
            </a:r>
            <a:endParaRPr sz="1800" dirty="0">
              <a:solidFill>
                <a:srgbClr val="000000"/>
              </a:solidFill>
              <a:latin typeface="+mj-lt"/>
            </a:endParaRPr>
          </a:p>
          <a:p>
            <a:pPr marL="0" lvl="0" indent="0" algn="l" rtl="0">
              <a:spcBef>
                <a:spcPts val="1600"/>
              </a:spcBef>
              <a:spcAft>
                <a:spcPts val="0"/>
              </a:spcAft>
              <a:buNone/>
            </a:pPr>
            <a:r>
              <a:rPr lang="en-US" sz="1800" dirty="0">
                <a:solidFill>
                  <a:srgbClr val="000000"/>
                </a:solidFill>
                <a:latin typeface="+mj-lt"/>
              </a:rPr>
              <a:t>Positive peers</a:t>
            </a:r>
            <a:endParaRPr sz="1800" dirty="0">
              <a:solidFill>
                <a:srgbClr val="000000"/>
              </a:solidFill>
              <a:latin typeface="+mj-lt"/>
            </a:endParaRPr>
          </a:p>
          <a:p>
            <a:pPr marL="0" lvl="0" indent="0" algn="l" rtl="0">
              <a:spcBef>
                <a:spcPts val="1600"/>
              </a:spcBef>
              <a:spcAft>
                <a:spcPts val="0"/>
              </a:spcAft>
              <a:buNone/>
            </a:pPr>
            <a:r>
              <a:rPr lang="en-US" sz="1800" dirty="0">
                <a:solidFill>
                  <a:srgbClr val="000000"/>
                </a:solidFill>
                <a:latin typeface="+mj-lt"/>
              </a:rPr>
              <a:t>Future goals</a:t>
            </a:r>
            <a:endParaRPr sz="1800" dirty="0">
              <a:solidFill>
                <a:srgbClr val="000000"/>
              </a:solidFill>
              <a:latin typeface="+mj-lt"/>
            </a:endParaRPr>
          </a:p>
          <a:p>
            <a:pPr marL="0" lvl="0" indent="0" algn="l" rtl="0">
              <a:spcBef>
                <a:spcPts val="1600"/>
              </a:spcBef>
              <a:spcAft>
                <a:spcPts val="0"/>
              </a:spcAft>
              <a:buNone/>
            </a:pPr>
            <a:r>
              <a:rPr lang="en-US" sz="1800" dirty="0">
                <a:solidFill>
                  <a:srgbClr val="000000"/>
                </a:solidFill>
                <a:latin typeface="+mj-lt"/>
              </a:rPr>
              <a:t>Hobbies and passions</a:t>
            </a:r>
            <a:endParaRPr sz="1800" dirty="0">
              <a:solidFill>
                <a:srgbClr val="000000"/>
              </a:solidFill>
              <a:latin typeface="+mj-lt"/>
            </a:endParaRPr>
          </a:p>
          <a:p>
            <a:pPr marL="0" lvl="0" indent="0" algn="l" rtl="0">
              <a:spcBef>
                <a:spcPts val="1600"/>
              </a:spcBef>
              <a:spcAft>
                <a:spcPts val="0"/>
              </a:spcAft>
              <a:buNone/>
            </a:pPr>
            <a:r>
              <a:rPr lang="en-US" sz="1800" dirty="0">
                <a:solidFill>
                  <a:srgbClr val="000000"/>
                </a:solidFill>
                <a:latin typeface="+mj-lt"/>
              </a:rPr>
              <a:t>Community connections</a:t>
            </a:r>
            <a:endParaRPr sz="1800" dirty="0">
              <a:solidFill>
                <a:srgbClr val="000000"/>
              </a:solidFill>
              <a:latin typeface="+mj-lt"/>
            </a:endParaRPr>
          </a:p>
          <a:p>
            <a:pPr marL="0" lvl="0" indent="0" algn="l" rtl="0">
              <a:spcBef>
                <a:spcPts val="1600"/>
              </a:spcBef>
              <a:spcAft>
                <a:spcPts val="1600"/>
              </a:spcAft>
              <a:buNone/>
            </a:pPr>
            <a:r>
              <a:rPr lang="en-US" sz="1800" dirty="0">
                <a:solidFill>
                  <a:srgbClr val="000000"/>
                </a:solidFill>
                <a:latin typeface="+mj-lt"/>
              </a:rPr>
              <a:t>Stress management skills</a:t>
            </a:r>
            <a:endParaRPr sz="1800" dirty="0">
              <a:solidFill>
                <a:srgbClr val="000000"/>
              </a:solidFill>
              <a:latin typeface="+mj-lt"/>
            </a:endParaRPr>
          </a:p>
        </p:txBody>
      </p:sp>
      <p:pic>
        <p:nvPicPr>
          <p:cNvPr id="342" name="Google Shape;342;g7229bf3c52_0_0"/>
          <p:cNvPicPr preferRelativeResize="0"/>
          <p:nvPr/>
        </p:nvPicPr>
        <p:blipFill>
          <a:blip r:embed="rId3">
            <a:alphaModFix/>
          </a:blip>
          <a:stretch>
            <a:fillRect/>
          </a:stretch>
        </p:blipFill>
        <p:spPr>
          <a:xfrm>
            <a:off x="5810474" y="254400"/>
            <a:ext cx="613625" cy="655125"/>
          </a:xfrm>
          <a:prstGeom prst="rect">
            <a:avLst/>
          </a:prstGeom>
          <a:noFill/>
          <a:ln>
            <a:noFill/>
          </a:ln>
        </p:spPr>
      </p:pic>
      <p:pic>
        <p:nvPicPr>
          <p:cNvPr id="343" name="Google Shape;343;g7229bf3c52_0_0"/>
          <p:cNvPicPr preferRelativeResize="0"/>
          <p:nvPr/>
        </p:nvPicPr>
        <p:blipFill>
          <a:blip r:embed="rId4">
            <a:alphaModFix/>
          </a:blip>
          <a:stretch>
            <a:fillRect/>
          </a:stretch>
        </p:blipFill>
        <p:spPr>
          <a:xfrm>
            <a:off x="1108553" y="289864"/>
            <a:ext cx="613625" cy="650487"/>
          </a:xfrm>
          <a:prstGeom prst="rect">
            <a:avLst/>
          </a:prstGeom>
          <a:noFill/>
          <a:ln>
            <a:noFill/>
          </a:ln>
        </p:spPr>
      </p:pic>
      <p:pic>
        <p:nvPicPr>
          <p:cNvPr id="344" name="Google Shape;344;g7229bf3c52_0_0"/>
          <p:cNvPicPr preferRelativeResize="0"/>
          <p:nvPr/>
        </p:nvPicPr>
        <p:blipFill>
          <a:blip r:embed="rId5">
            <a:alphaModFix/>
          </a:blip>
          <a:stretch>
            <a:fillRect/>
          </a:stretch>
        </p:blipFill>
        <p:spPr>
          <a:xfrm>
            <a:off x="1881406" y="254401"/>
            <a:ext cx="875525" cy="721424"/>
          </a:xfrm>
          <a:prstGeom prst="rect">
            <a:avLst/>
          </a:prstGeom>
          <a:noFill/>
          <a:ln>
            <a:noFill/>
          </a:ln>
        </p:spPr>
      </p:pic>
      <p:pic>
        <p:nvPicPr>
          <p:cNvPr id="345" name="Google Shape;345;g7229bf3c52_0_0"/>
          <p:cNvPicPr preferRelativeResize="0"/>
          <p:nvPr/>
        </p:nvPicPr>
        <p:blipFill>
          <a:blip r:embed="rId6">
            <a:alphaModFix/>
          </a:blip>
          <a:stretch>
            <a:fillRect/>
          </a:stretch>
        </p:blipFill>
        <p:spPr>
          <a:xfrm>
            <a:off x="6620400" y="308300"/>
            <a:ext cx="613625" cy="613625"/>
          </a:xfrm>
          <a:prstGeom prst="rect">
            <a:avLst/>
          </a:prstGeom>
          <a:noFill/>
          <a:ln>
            <a:noFill/>
          </a:ln>
        </p:spPr>
      </p:pic>
      <p:grpSp>
        <p:nvGrpSpPr>
          <p:cNvPr id="12" name="Group 11">
            <a:extLst>
              <a:ext uri="{FF2B5EF4-FFF2-40B4-BE49-F238E27FC236}">
                <a16:creationId xmlns:a16="http://schemas.microsoft.com/office/drawing/2014/main" id="{F8179999-F038-4530-946E-92415464D2B2}"/>
              </a:ext>
            </a:extLst>
          </p:cNvPr>
          <p:cNvGrpSpPr/>
          <p:nvPr/>
        </p:nvGrpSpPr>
        <p:grpSpPr>
          <a:xfrm>
            <a:off x="0" y="4392000"/>
            <a:ext cx="9144000" cy="751500"/>
            <a:chOff x="0" y="4392000"/>
            <a:chExt cx="9144000" cy="751500"/>
          </a:xfrm>
        </p:grpSpPr>
        <p:sp>
          <p:nvSpPr>
            <p:cNvPr id="13" name="Rectangle 12">
              <a:extLst>
                <a:ext uri="{FF2B5EF4-FFF2-40B4-BE49-F238E27FC236}">
                  <a16:creationId xmlns:a16="http://schemas.microsoft.com/office/drawing/2014/main" id="{6C8FB3EA-49EF-45B1-8C48-7556F19105C3}"/>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600D13-13D7-44DD-BC49-8426ED52EE46}"/>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DBBFDED5-4590-471C-AE83-19D3C6804011}"/>
                </a:ext>
              </a:extLst>
            </p:cNvPr>
            <p:cNvPicPr>
              <a:picLocks noChangeAspect="1"/>
            </p:cNvPicPr>
            <p:nvPr/>
          </p:nvPicPr>
          <p:blipFill>
            <a:blip r:embed="rId7"/>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3181499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6" name="Group 5">
            <a:extLst>
              <a:ext uri="{FF2B5EF4-FFF2-40B4-BE49-F238E27FC236}">
                <a16:creationId xmlns:a16="http://schemas.microsoft.com/office/drawing/2014/main" id="{FE69D0EC-3E85-41CF-810F-57711FE6089D}"/>
              </a:ext>
            </a:extLst>
          </p:cNvPr>
          <p:cNvGrpSpPr/>
          <p:nvPr/>
        </p:nvGrpSpPr>
        <p:grpSpPr>
          <a:xfrm>
            <a:off x="0" y="4392000"/>
            <a:ext cx="9144000" cy="751500"/>
            <a:chOff x="0" y="4392000"/>
            <a:chExt cx="9144000" cy="751500"/>
          </a:xfrm>
        </p:grpSpPr>
        <p:sp>
          <p:nvSpPr>
            <p:cNvPr id="7" name="Rectangle 6">
              <a:extLst>
                <a:ext uri="{FF2B5EF4-FFF2-40B4-BE49-F238E27FC236}">
                  <a16:creationId xmlns:a16="http://schemas.microsoft.com/office/drawing/2014/main" id="{24AB79D0-409C-400D-924D-A7C5A2A07350}"/>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E75AE3-D325-48CC-AC5B-FF40F992DC3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1CD6A8A9-DEC8-4D73-9463-7A393EBB05B7}"/>
                </a:ext>
              </a:extLst>
            </p:cNvPr>
            <p:cNvPicPr>
              <a:picLocks noChangeAspect="1"/>
            </p:cNvPicPr>
            <p:nvPr/>
          </p:nvPicPr>
          <p:blipFill>
            <a:blip r:embed="rId3"/>
            <a:stretch>
              <a:fillRect/>
            </a:stretch>
          </p:blipFill>
          <p:spPr>
            <a:xfrm>
              <a:off x="8280575" y="4464384"/>
              <a:ext cx="574850" cy="576723"/>
            </a:xfrm>
            <a:prstGeom prst="rect">
              <a:avLst/>
            </a:prstGeom>
          </p:spPr>
        </p:pic>
      </p:grpSp>
      <p:pic>
        <p:nvPicPr>
          <p:cNvPr id="3" name="Picture 2" descr="A picture containing timeline&#10;&#10;Description automatically generated">
            <a:extLst>
              <a:ext uri="{FF2B5EF4-FFF2-40B4-BE49-F238E27FC236}">
                <a16:creationId xmlns:a16="http://schemas.microsoft.com/office/drawing/2014/main" id="{E1F42FD4-C30E-42F2-8FAD-A5E03FF3E6D5}"/>
              </a:ext>
            </a:extLst>
          </p:cNvPr>
          <p:cNvPicPr>
            <a:picLocks noChangeAspect="1"/>
          </p:cNvPicPr>
          <p:nvPr/>
        </p:nvPicPr>
        <p:blipFill>
          <a:blip r:embed="rId4"/>
          <a:stretch>
            <a:fillRect/>
          </a:stretch>
        </p:blipFill>
        <p:spPr>
          <a:xfrm>
            <a:off x="1211895" y="163174"/>
            <a:ext cx="7068680" cy="4126433"/>
          </a:xfrm>
          <a:prstGeom prst="rect">
            <a:avLst/>
          </a:prstGeom>
        </p:spPr>
      </p:pic>
    </p:spTree>
    <p:extLst>
      <p:ext uri="{BB962C8B-B14F-4D97-AF65-F5344CB8AC3E}">
        <p14:creationId xmlns:p14="http://schemas.microsoft.com/office/powerpoint/2010/main" val="317250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3"/>
          <p:cNvSpPr txBox="1">
            <a:spLocks noGrp="1"/>
          </p:cNvSpPr>
          <p:nvPr>
            <p:ph type="body" idx="1"/>
          </p:nvPr>
        </p:nvSpPr>
        <p:spPr>
          <a:xfrm>
            <a:off x="452146" y="161067"/>
            <a:ext cx="8229600" cy="3394500"/>
          </a:xfrm>
          <a:prstGeom prst="rect">
            <a:avLst/>
          </a:prstGeom>
          <a:noFill/>
          <a:ln>
            <a:noFill/>
          </a:ln>
        </p:spPr>
        <p:txBody>
          <a:bodyPr spcFirstLastPara="1" wrap="square" lIns="91425" tIns="45700" rIns="91425" bIns="45700" anchor="t" anchorCtr="0">
            <a:noAutofit/>
          </a:bodyPr>
          <a:lstStyle/>
          <a:p>
            <a:pPr marL="76200" lvl="0" indent="0">
              <a:buNone/>
            </a:pPr>
            <a:r>
              <a:rPr lang="en-US" sz="2000" dirty="0">
                <a:solidFill>
                  <a:schemeClr val="tx1"/>
                </a:solidFill>
                <a:latin typeface="+mj-lt"/>
              </a:rPr>
              <a:t>What concerns do you have after reviewing this data? What makes you hopeful?</a:t>
            </a:r>
          </a:p>
          <a:p>
            <a:pPr marL="76200" lvl="0" indent="0">
              <a:buNone/>
            </a:pPr>
            <a:endParaRPr lang="en-US" sz="800" dirty="0">
              <a:solidFill>
                <a:schemeClr val="tx1"/>
              </a:solidFill>
              <a:latin typeface="+mj-lt"/>
            </a:endParaRPr>
          </a:p>
          <a:p>
            <a:pPr marL="76200" lvl="0" indent="0">
              <a:buNone/>
            </a:pPr>
            <a:r>
              <a:rPr lang="en-US" sz="2000" dirty="0">
                <a:solidFill>
                  <a:schemeClr val="tx1"/>
                </a:solidFill>
                <a:latin typeface="+mj-lt"/>
              </a:rPr>
              <a:t>Why do you think misperceptions around teen substance misuse tend to grow with age?</a:t>
            </a:r>
          </a:p>
          <a:p>
            <a:pPr marL="76200" lvl="0" indent="0">
              <a:buNone/>
            </a:pPr>
            <a:endParaRPr lang="en-US" sz="800" dirty="0">
              <a:solidFill>
                <a:schemeClr val="tx1"/>
              </a:solidFill>
              <a:latin typeface="+mj-lt"/>
            </a:endParaRPr>
          </a:p>
          <a:p>
            <a:pPr marL="76200" lvl="0" indent="0">
              <a:buNone/>
            </a:pPr>
            <a:r>
              <a:rPr lang="en-US" sz="2000" dirty="0">
                <a:solidFill>
                  <a:schemeClr val="tx1"/>
                </a:solidFill>
                <a:latin typeface="+mj-lt"/>
              </a:rPr>
              <a:t>What information do teens typically use to form their perceptions and opinions? How can we use </a:t>
            </a:r>
            <a:r>
              <a:rPr lang="en-US" sz="2000" i="1" dirty="0">
                <a:solidFill>
                  <a:schemeClr val="tx1"/>
                </a:solidFill>
                <a:latin typeface="+mj-lt"/>
              </a:rPr>
              <a:t>“Observe, Question, Interpret” </a:t>
            </a:r>
            <a:r>
              <a:rPr lang="en-US" sz="2000" dirty="0">
                <a:solidFill>
                  <a:schemeClr val="tx1"/>
                </a:solidFill>
                <a:latin typeface="+mj-lt"/>
              </a:rPr>
              <a:t>to avoid forming misperceptions?</a:t>
            </a:r>
          </a:p>
          <a:p>
            <a:pPr marL="76200" lvl="0" indent="0">
              <a:buNone/>
            </a:pPr>
            <a:endParaRPr lang="en-US" sz="800" dirty="0">
              <a:solidFill>
                <a:schemeClr val="tx1"/>
              </a:solidFill>
              <a:latin typeface="+mj-lt"/>
            </a:endParaRPr>
          </a:p>
          <a:p>
            <a:pPr marL="76200" lvl="0" indent="0">
              <a:buNone/>
            </a:pPr>
            <a:r>
              <a:rPr lang="en-US" sz="2000" dirty="0">
                <a:solidFill>
                  <a:schemeClr val="tx1"/>
                </a:solidFill>
                <a:latin typeface="+mj-lt"/>
              </a:rPr>
              <a:t>Looking at the factors that protect young people from substance misuse, which do you believe have the most potential for making positive change in your community? </a:t>
            </a:r>
          </a:p>
        </p:txBody>
      </p:sp>
      <p:grpSp>
        <p:nvGrpSpPr>
          <p:cNvPr id="3" name="Group 2">
            <a:extLst>
              <a:ext uri="{FF2B5EF4-FFF2-40B4-BE49-F238E27FC236}">
                <a16:creationId xmlns:a16="http://schemas.microsoft.com/office/drawing/2014/main" id="{4CC98938-7757-442C-B32F-ADBF368C01F9}"/>
              </a:ext>
            </a:extLst>
          </p:cNvPr>
          <p:cNvGrpSpPr/>
          <p:nvPr/>
        </p:nvGrpSpPr>
        <p:grpSpPr>
          <a:xfrm>
            <a:off x="0" y="4392000"/>
            <a:ext cx="9144000" cy="751500"/>
            <a:chOff x="0" y="4392000"/>
            <a:chExt cx="9144000" cy="751500"/>
          </a:xfrm>
        </p:grpSpPr>
        <p:sp>
          <p:nvSpPr>
            <p:cNvPr id="4" name="Rectangle 3">
              <a:extLst>
                <a:ext uri="{FF2B5EF4-FFF2-40B4-BE49-F238E27FC236}">
                  <a16:creationId xmlns:a16="http://schemas.microsoft.com/office/drawing/2014/main" id="{454BF590-2424-40C2-9C22-E1C00AEACDDB}"/>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D88DE4-0493-4228-8EB1-0D25A15B1A5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1B61A57D-AE06-47BC-AA9D-30A340784F0D}"/>
                </a:ext>
              </a:extLst>
            </p:cNvPr>
            <p:cNvPicPr>
              <a:picLocks noChangeAspect="1"/>
            </p:cNvPicPr>
            <p:nvPr/>
          </p:nvPicPr>
          <p:blipFill>
            <a:blip r:embed="rId3"/>
            <a:stretch>
              <a:fillRect/>
            </a:stretch>
          </p:blipFill>
          <p:spPr>
            <a:xfrm>
              <a:off x="8280575" y="4464384"/>
              <a:ext cx="574850" cy="576723"/>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228" t="11566" r="3072" b="22070"/>
          <a:stretch/>
        </p:blipFill>
        <p:spPr>
          <a:xfrm>
            <a:off x="0" y="36050"/>
            <a:ext cx="9144000" cy="4355950"/>
          </a:xfrm>
          <a:prstGeom prst="rect">
            <a:avLst/>
          </a:prstGeom>
        </p:spPr>
      </p:pic>
      <p:sp>
        <p:nvSpPr>
          <p:cNvPr id="534" name="Google Shape;534;g720c47e917_0_5"/>
          <p:cNvSpPr txBox="1">
            <a:spLocks noGrp="1"/>
          </p:cNvSpPr>
          <p:nvPr>
            <p:ph type="title"/>
          </p:nvPr>
        </p:nvSpPr>
        <p:spPr>
          <a:xfrm>
            <a:off x="1568596" y="2520674"/>
            <a:ext cx="5717894" cy="2194091"/>
          </a:xfrm>
          <a:prstGeom prst="rect">
            <a:avLst/>
          </a:prstGeom>
          <a:noFill/>
        </p:spPr>
        <p:txBody>
          <a:bodyPr spcFirstLastPara="1" wrap="square" lIns="91425" tIns="91425" rIns="91425" bIns="91425" anchor="b" anchorCtr="0">
            <a:noAutofit/>
          </a:bodyPr>
          <a:lstStyle/>
          <a:p>
            <a:r>
              <a:rPr lang="en-US" sz="2800" b="1" i="1" dirty="0">
                <a:solidFill>
                  <a:schemeClr val="bg1"/>
                </a:solidFill>
              </a:rPr>
              <a:t>What are actions YOU can take </a:t>
            </a:r>
            <a:br>
              <a:rPr lang="en-US" sz="2800" b="1" i="1" dirty="0">
                <a:solidFill>
                  <a:schemeClr val="bg1"/>
                </a:solidFill>
              </a:rPr>
            </a:br>
            <a:r>
              <a:rPr lang="en-US" sz="2800" b="1" i="1" dirty="0">
                <a:solidFill>
                  <a:schemeClr val="bg1"/>
                </a:solidFill>
              </a:rPr>
              <a:t>to change the misperceptions </a:t>
            </a:r>
            <a:br>
              <a:rPr lang="en-US" sz="2800" b="1" i="1" dirty="0">
                <a:solidFill>
                  <a:schemeClr val="bg1"/>
                </a:solidFill>
              </a:rPr>
            </a:br>
            <a:r>
              <a:rPr lang="en-US" sz="2800" b="1" i="1" dirty="0">
                <a:solidFill>
                  <a:schemeClr val="bg1"/>
                </a:solidFill>
              </a:rPr>
              <a:t>among your friends, schoolmates, family and community?</a:t>
            </a:r>
            <a:br>
              <a:rPr lang="en-US" sz="2800" b="1" i="1" dirty="0">
                <a:solidFill>
                  <a:schemeClr val="bg1"/>
                </a:solidFill>
              </a:rPr>
            </a:br>
            <a:br>
              <a:rPr lang="en-US" sz="2800" b="1" i="1" dirty="0">
                <a:solidFill>
                  <a:schemeClr val="tx1"/>
                </a:solidFill>
              </a:rPr>
            </a:br>
            <a:endParaRPr lang="en-US" sz="2800" b="1" dirty="0">
              <a:solidFill>
                <a:schemeClr val="tx1"/>
              </a:solidFill>
            </a:endParaRPr>
          </a:p>
        </p:txBody>
      </p:sp>
      <p:grpSp>
        <p:nvGrpSpPr>
          <p:cNvPr id="7" name="Group 6">
            <a:extLst>
              <a:ext uri="{FF2B5EF4-FFF2-40B4-BE49-F238E27FC236}">
                <a16:creationId xmlns:a16="http://schemas.microsoft.com/office/drawing/2014/main" id="{2ED0635F-C4DB-4824-8C4C-A11A4DDC4F7A}"/>
              </a:ext>
            </a:extLst>
          </p:cNvPr>
          <p:cNvGrpSpPr/>
          <p:nvPr/>
        </p:nvGrpSpPr>
        <p:grpSpPr>
          <a:xfrm>
            <a:off x="0" y="4392000"/>
            <a:ext cx="9144000" cy="751500"/>
            <a:chOff x="0" y="4392000"/>
            <a:chExt cx="9144000" cy="751500"/>
          </a:xfrm>
        </p:grpSpPr>
        <p:sp>
          <p:nvSpPr>
            <p:cNvPr id="9" name="Rectangle 8">
              <a:extLst>
                <a:ext uri="{FF2B5EF4-FFF2-40B4-BE49-F238E27FC236}">
                  <a16:creationId xmlns:a16="http://schemas.microsoft.com/office/drawing/2014/main" id="{0E7946CE-B362-4721-B91E-5389B7092109}"/>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11DCF2-8931-4CED-A225-C066591A482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06041242-847E-47D2-B606-50CF58F09922}"/>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10" name="Group 9">
            <a:extLst>
              <a:ext uri="{FF2B5EF4-FFF2-40B4-BE49-F238E27FC236}">
                <a16:creationId xmlns:a16="http://schemas.microsoft.com/office/drawing/2014/main" id="{CC5A1FE8-7A92-49F8-A0B3-CCC3313F9EC4}"/>
              </a:ext>
            </a:extLst>
          </p:cNvPr>
          <p:cNvGrpSpPr/>
          <p:nvPr/>
        </p:nvGrpSpPr>
        <p:grpSpPr>
          <a:xfrm>
            <a:off x="0" y="4392000"/>
            <a:ext cx="9144000" cy="751500"/>
            <a:chOff x="0" y="4392000"/>
            <a:chExt cx="9144000" cy="751500"/>
          </a:xfrm>
        </p:grpSpPr>
        <p:sp>
          <p:nvSpPr>
            <p:cNvPr id="11" name="Rectangle 10">
              <a:extLst>
                <a:ext uri="{FF2B5EF4-FFF2-40B4-BE49-F238E27FC236}">
                  <a16:creationId xmlns:a16="http://schemas.microsoft.com/office/drawing/2014/main" id="{ADF328BA-8E7C-457B-8076-46C53F57055C}"/>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A666DB-A414-4B94-8C86-262FFCD9D1D0}"/>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id="{E69A9325-EBC3-4B9B-BB3C-EA4E59527CC0}"/>
                </a:ext>
              </a:extLst>
            </p:cNvPr>
            <p:cNvPicPr>
              <a:picLocks noChangeAspect="1"/>
            </p:cNvPicPr>
            <p:nvPr/>
          </p:nvPicPr>
          <p:blipFill>
            <a:blip r:embed="rId3"/>
            <a:stretch>
              <a:fillRect/>
            </a:stretch>
          </p:blipFill>
          <p:spPr>
            <a:xfrm>
              <a:off x="8280575" y="4464384"/>
              <a:ext cx="574850" cy="576723"/>
            </a:xfrm>
            <a:prstGeom prst="rect">
              <a:avLst/>
            </a:prstGeom>
          </p:spPr>
        </p:pic>
      </p:grpSp>
      <p:grpSp>
        <p:nvGrpSpPr>
          <p:cNvPr id="3" name="Group 2"/>
          <p:cNvGrpSpPr/>
          <p:nvPr/>
        </p:nvGrpSpPr>
        <p:grpSpPr>
          <a:xfrm>
            <a:off x="189817" y="275567"/>
            <a:ext cx="5771145" cy="1888957"/>
            <a:chOff x="166668" y="385010"/>
            <a:chExt cx="5771145" cy="1888957"/>
          </a:xfrm>
        </p:grpSpPr>
        <p:pic>
          <p:nvPicPr>
            <p:cNvPr id="545" name="Google Shape;545;g720c47e917_1_13"/>
            <p:cNvPicPr preferRelativeResize="0"/>
            <p:nvPr/>
          </p:nvPicPr>
          <p:blipFill rotWithShape="1">
            <a:blip r:embed="rId4">
              <a:alphaModFix/>
            </a:blip>
            <a:srcRect l="57891" t="2544" b="47877"/>
            <a:stretch/>
          </p:blipFill>
          <p:spPr>
            <a:xfrm>
              <a:off x="166668" y="385010"/>
              <a:ext cx="3208626" cy="1888957"/>
            </a:xfrm>
            <a:prstGeom prst="rect">
              <a:avLst/>
            </a:prstGeom>
            <a:noFill/>
            <a:ln>
              <a:noFill/>
            </a:ln>
          </p:spPr>
        </p:pic>
        <p:pic>
          <p:nvPicPr>
            <p:cNvPr id="7" name="Google Shape;545;g720c47e917_1_13"/>
            <p:cNvPicPr preferRelativeResize="0"/>
            <p:nvPr/>
          </p:nvPicPr>
          <p:blipFill rotWithShape="1">
            <a:blip r:embed="rId4">
              <a:alphaModFix/>
            </a:blip>
            <a:srcRect l="57891" t="50646" r="4530" b="-1"/>
            <a:stretch/>
          </p:blipFill>
          <p:spPr>
            <a:xfrm>
              <a:off x="3074352" y="385010"/>
              <a:ext cx="2863461" cy="1880429"/>
            </a:xfrm>
            <a:prstGeom prst="rect">
              <a:avLst/>
            </a:prstGeom>
            <a:noFill/>
            <a:ln>
              <a:noFill/>
            </a:ln>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90" y="2347739"/>
            <a:ext cx="5096520" cy="267567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543DD93-2522-454A-9C5C-304EC5BC61D2}"/>
              </a:ext>
            </a:extLst>
          </p:cNvPr>
          <p:cNvPicPr>
            <a:picLocks noChangeAspect="1"/>
          </p:cNvPicPr>
          <p:nvPr/>
        </p:nvPicPr>
        <p:blipFill rotWithShape="1">
          <a:blip r:embed="rId6"/>
          <a:srcRect l="7246" t="4463" r="8306" b="5655"/>
          <a:stretch/>
        </p:blipFill>
        <p:spPr>
          <a:xfrm>
            <a:off x="6090721" y="275567"/>
            <a:ext cx="2863462" cy="3936385"/>
          </a:xfrm>
          <a:prstGeom prst="rect">
            <a:avLst/>
          </a:prstGeom>
        </p:spPr>
      </p:pic>
    </p:spTree>
    <p:extLst>
      <p:ext uri="{BB962C8B-B14F-4D97-AF65-F5344CB8AC3E}">
        <p14:creationId xmlns:p14="http://schemas.microsoft.com/office/powerpoint/2010/main" val="229675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6" name="Google Shape;306;p2"/>
          <p:cNvSpPr txBox="1">
            <a:spLocks noGrp="1"/>
          </p:cNvSpPr>
          <p:nvPr>
            <p:ph type="title"/>
          </p:nvPr>
        </p:nvSpPr>
        <p:spPr>
          <a:xfrm>
            <a:off x="311700" y="31920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Font typeface="Arial"/>
              <a:buNone/>
            </a:pPr>
            <a:r>
              <a:rPr lang="en-US" sz="4800" dirty="0"/>
              <a:t>Objectives</a:t>
            </a:r>
            <a:endParaRPr dirty="0"/>
          </a:p>
        </p:txBody>
      </p:sp>
      <p:sp>
        <p:nvSpPr>
          <p:cNvPr id="307" name="Google Shape;307;p2"/>
          <p:cNvSpPr txBox="1">
            <a:spLocks noGrp="1"/>
          </p:cNvSpPr>
          <p:nvPr>
            <p:ph type="body" idx="1"/>
          </p:nvPr>
        </p:nvSpPr>
        <p:spPr>
          <a:xfrm>
            <a:off x="176632" y="1166329"/>
            <a:ext cx="8790736" cy="3416400"/>
          </a:xfrm>
          <a:prstGeom prst="rect">
            <a:avLst/>
          </a:prstGeom>
          <a:noFill/>
          <a:ln>
            <a:noFill/>
          </a:ln>
        </p:spPr>
        <p:txBody>
          <a:bodyPr spcFirstLastPara="1" wrap="square" lIns="91425" tIns="91425" rIns="91425" bIns="91425" anchor="t" anchorCtr="0">
            <a:noAutofit/>
          </a:bodyPr>
          <a:lstStyle/>
          <a:p>
            <a:pPr marL="514350" lvl="0" indent="-285750">
              <a:buFont typeface="Arial" panose="020B0604020202020204" pitchFamily="34" charset="0"/>
              <a:buChar char="•"/>
            </a:pPr>
            <a:r>
              <a:rPr lang="en-US" sz="2000" dirty="0">
                <a:solidFill>
                  <a:schemeClr val="tx1"/>
                </a:solidFill>
              </a:rPr>
              <a:t>Review the data and facts describing teen substance misuse  </a:t>
            </a:r>
          </a:p>
          <a:p>
            <a:pPr marL="514350" lvl="0" indent="-285750">
              <a:buFont typeface="Arial" panose="020B0604020202020204" pitchFamily="34" charset="0"/>
              <a:buChar char="•"/>
            </a:pPr>
            <a:r>
              <a:rPr lang="en-US" sz="2000" dirty="0">
                <a:solidFill>
                  <a:schemeClr val="tx1"/>
                </a:solidFill>
              </a:rPr>
              <a:t>Explain how perceptions shape our behaviors</a:t>
            </a:r>
          </a:p>
          <a:p>
            <a:pPr marL="514350" lvl="0" indent="-285750">
              <a:buFont typeface="Arial" panose="020B0604020202020204" pitchFamily="34" charset="0"/>
              <a:buChar char="•"/>
            </a:pPr>
            <a:r>
              <a:rPr lang="en-US" sz="2000" dirty="0">
                <a:solidFill>
                  <a:schemeClr val="tx1"/>
                </a:solidFill>
              </a:rPr>
              <a:t>Build critical thinking skills for interpreting the world around us with an open mind</a:t>
            </a:r>
          </a:p>
          <a:p>
            <a:pPr marL="514350" lvl="0" indent="-285750">
              <a:buFont typeface="Arial" panose="020B0604020202020204" pitchFamily="34" charset="0"/>
              <a:buChar char="•"/>
            </a:pPr>
            <a:r>
              <a:rPr lang="en-US" sz="2000" dirty="0">
                <a:solidFill>
                  <a:schemeClr val="tx1"/>
                </a:solidFill>
              </a:rPr>
              <a:t>Discuss hopes and concerns around Colorado teen substance misuse</a:t>
            </a:r>
          </a:p>
          <a:p>
            <a:pPr marL="514350" lvl="0" indent="-285750">
              <a:buFont typeface="Arial" panose="020B0604020202020204" pitchFamily="34" charset="0"/>
              <a:buChar char="•"/>
            </a:pPr>
            <a:r>
              <a:rPr lang="en-US" sz="2000" dirty="0">
                <a:solidFill>
                  <a:schemeClr val="tx1"/>
                </a:solidFill>
              </a:rPr>
              <a:t>Plan ways to correct misperceptions and rise above substance misuse</a:t>
            </a:r>
          </a:p>
          <a:p>
            <a:r>
              <a:rPr lang="en-US" dirty="0">
                <a:solidFill>
                  <a:schemeClr val="tx1"/>
                </a:solidFill>
              </a:rPr>
              <a:t> </a:t>
            </a:r>
          </a:p>
        </p:txBody>
      </p:sp>
      <p:grpSp>
        <p:nvGrpSpPr>
          <p:cNvPr id="7" name="Group 6">
            <a:extLst>
              <a:ext uri="{FF2B5EF4-FFF2-40B4-BE49-F238E27FC236}">
                <a16:creationId xmlns:a16="http://schemas.microsoft.com/office/drawing/2014/main" id="{CC1AC811-CA5D-43A5-A227-E936EB000609}"/>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04ABB510-AB3C-45AA-B3D2-D234B617399E}"/>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F57F45-9C31-4497-8986-A5E3A6719329}"/>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40ED7B97-2EE0-486E-9B02-F56AEB3D1E8F}"/>
                </a:ext>
              </a:extLst>
            </p:cNvPr>
            <p:cNvPicPr>
              <a:picLocks noChangeAspect="1"/>
            </p:cNvPicPr>
            <p:nvPr/>
          </p:nvPicPr>
          <p:blipFill>
            <a:blip r:embed="rId3"/>
            <a:stretch>
              <a:fillRect/>
            </a:stretch>
          </p:blipFill>
          <p:spPr>
            <a:xfrm>
              <a:off x="8280575" y="4464384"/>
              <a:ext cx="574850" cy="576723"/>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5" name="Google Shape;555;p30"/>
          <p:cNvSpPr txBox="1"/>
          <p:nvPr/>
        </p:nvSpPr>
        <p:spPr>
          <a:xfrm>
            <a:off x="509400" y="899223"/>
            <a:ext cx="4755000" cy="287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800" b="0" i="0" u="none" strike="noStrike" cap="none" dirty="0">
                <a:latin typeface="Arial"/>
                <a:ea typeface="Arial"/>
                <a:cs typeface="Arial"/>
                <a:sym typeface="Arial"/>
              </a:rPr>
              <a:t>Check out youth resources &amp; campaign updates: </a:t>
            </a:r>
            <a:r>
              <a:rPr lang="en-US" sz="1800" b="0" i="0" u="sng" strike="noStrike" cap="none" dirty="0">
                <a:solidFill>
                  <a:srgbClr val="0075AD"/>
                </a:solidFill>
                <a:latin typeface="Arial"/>
                <a:ea typeface="Arial"/>
                <a:cs typeface="Arial"/>
                <a:sym typeface="Arial"/>
                <a:hlinkClick r:id="rId3"/>
              </a:rPr>
              <a:t>www.IRiseAboveCO.org</a:t>
            </a:r>
            <a:endParaRPr sz="1800" b="0" i="0" u="none" strike="noStrike" cap="none" dirty="0">
              <a:solidFill>
                <a:srgbClr val="0075AD"/>
              </a:solidFill>
              <a:latin typeface="Arial"/>
              <a:ea typeface="Arial"/>
              <a:cs typeface="Arial"/>
              <a:sym typeface="Arial"/>
            </a:endParaRPr>
          </a:p>
          <a:p>
            <a:pPr marL="0" marR="0" lvl="0" indent="0" algn="l" rtl="0">
              <a:lnSpc>
                <a:spcPct val="100000"/>
              </a:lnSpc>
              <a:spcBef>
                <a:spcPts val="1600"/>
              </a:spcBef>
              <a:spcAft>
                <a:spcPts val="0"/>
              </a:spcAft>
              <a:buNone/>
            </a:pPr>
            <a:r>
              <a:rPr lang="en-US" sz="1800" dirty="0"/>
              <a:t>Sh</a:t>
            </a:r>
            <a:r>
              <a:rPr lang="en-US" sz="1800" b="0" i="0" u="none" strike="noStrike" cap="none" dirty="0">
                <a:latin typeface="Arial"/>
                <a:ea typeface="Arial"/>
                <a:cs typeface="Arial"/>
                <a:sym typeface="Arial"/>
              </a:rPr>
              <a:t>are your story and/or highlight positivity from your community:</a:t>
            </a:r>
            <a:endParaRPr dirty="0"/>
          </a:p>
          <a:p>
            <a:pPr marL="0" marR="0" lvl="0" indent="0" algn="l" rtl="0">
              <a:lnSpc>
                <a:spcPct val="100000"/>
              </a:lnSpc>
              <a:spcBef>
                <a:spcPts val="0"/>
              </a:spcBef>
              <a:spcAft>
                <a:spcPts val="0"/>
              </a:spcAft>
              <a:buClr>
                <a:schemeClr val="dk2"/>
              </a:buClr>
              <a:buSzPts val="1800"/>
              <a:buFont typeface="Arial"/>
              <a:buNone/>
            </a:pPr>
            <a:r>
              <a:rPr lang="en-US" sz="1800" b="0" i="0" u="sng" strike="noStrike" cap="none" dirty="0">
                <a:solidFill>
                  <a:srgbClr val="0075AD"/>
                </a:solidFill>
                <a:latin typeface="Arial"/>
                <a:ea typeface="Arial"/>
                <a:cs typeface="Arial"/>
                <a:sym typeface="Arial"/>
                <a:hlinkClick r:id="rId4"/>
              </a:rPr>
              <a:t>www.iriseaboveco.org/submit-your-story</a:t>
            </a:r>
            <a:endParaRPr sz="1800" b="0" i="0" u="none" strike="noStrike" cap="none" dirty="0">
              <a:solidFill>
                <a:srgbClr val="0075AD"/>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18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dirty="0">
                <a:latin typeface="Arial"/>
                <a:ea typeface="Arial"/>
                <a:cs typeface="Arial"/>
                <a:sym typeface="Arial"/>
              </a:rPr>
              <a:t>Connect with Rise Above Colorado on social media: </a:t>
            </a:r>
            <a:r>
              <a:rPr lang="en-US" sz="1800" b="1" i="1" u="none" strike="noStrike" cap="none" dirty="0">
                <a:latin typeface="Arial"/>
                <a:ea typeface="Arial"/>
                <a:cs typeface="Arial"/>
                <a:sym typeface="Arial"/>
              </a:rPr>
              <a:t>#</a:t>
            </a:r>
            <a:r>
              <a:rPr lang="en-US" sz="1800" b="1" i="1" u="none" strike="noStrike" cap="none" dirty="0" err="1">
                <a:latin typeface="Arial"/>
                <a:ea typeface="Arial"/>
                <a:cs typeface="Arial"/>
                <a:sym typeface="Arial"/>
              </a:rPr>
              <a:t>IRiseAbove</a:t>
            </a:r>
            <a:r>
              <a:rPr lang="en-US" sz="1800" b="1" i="1" u="none" strike="noStrike" cap="none" dirty="0">
                <a:latin typeface="Arial"/>
                <a:ea typeface="Arial"/>
                <a:cs typeface="Arial"/>
                <a:sym typeface="Arial"/>
              </a:rPr>
              <a:t> </a:t>
            </a:r>
            <a:endParaRPr dirty="0"/>
          </a:p>
          <a:p>
            <a:pPr marL="285750" marR="0" lvl="0" indent="-171450" algn="l" rtl="0">
              <a:lnSpc>
                <a:spcPct val="100000"/>
              </a:lnSpc>
              <a:spcBef>
                <a:spcPts val="0"/>
              </a:spcBef>
              <a:spcAft>
                <a:spcPts val="0"/>
              </a:spcAft>
              <a:buClr>
                <a:schemeClr val="dk2"/>
              </a:buClr>
              <a:buSzPts val="1800"/>
              <a:buFont typeface="Noto Sans Symbols"/>
              <a:buNone/>
            </a:pPr>
            <a:endParaRPr sz="18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1800" b="0" i="0" u="none" strike="noStrike" cap="none" dirty="0">
              <a:solidFill>
                <a:schemeClr val="dk2"/>
              </a:solidFill>
              <a:latin typeface="Arial"/>
              <a:ea typeface="Arial"/>
              <a:cs typeface="Arial"/>
              <a:sym typeface="Arial"/>
            </a:endParaRPr>
          </a:p>
          <a:p>
            <a:pPr marL="285750" marR="0" lvl="0" indent="-171450" algn="l" rtl="0">
              <a:lnSpc>
                <a:spcPct val="100000"/>
              </a:lnSpc>
              <a:spcBef>
                <a:spcPts val="0"/>
              </a:spcBef>
              <a:spcAft>
                <a:spcPts val="0"/>
              </a:spcAft>
              <a:buClr>
                <a:schemeClr val="dk2"/>
              </a:buClr>
              <a:buSzPts val="1800"/>
              <a:buFont typeface="Noto Sans Symbols"/>
              <a:buNone/>
            </a:pPr>
            <a:endParaRPr sz="1800" b="0" i="0" u="none" strike="noStrike" cap="none" dirty="0">
              <a:solidFill>
                <a:schemeClr val="dk2"/>
              </a:solidFill>
              <a:latin typeface="Arial"/>
              <a:ea typeface="Arial"/>
              <a:cs typeface="Arial"/>
              <a:sym typeface="Arial"/>
            </a:endParaRPr>
          </a:p>
        </p:txBody>
      </p:sp>
      <p:pic>
        <p:nvPicPr>
          <p:cNvPr id="556" name="Google Shape;556;p30"/>
          <p:cNvPicPr preferRelativeResize="0"/>
          <p:nvPr/>
        </p:nvPicPr>
        <p:blipFill rotWithShape="1">
          <a:blip r:embed="rId5">
            <a:alphaModFix/>
          </a:blip>
          <a:srcRect/>
          <a:stretch/>
        </p:blipFill>
        <p:spPr>
          <a:xfrm>
            <a:off x="5678722" y="152400"/>
            <a:ext cx="3121684" cy="3965864"/>
          </a:xfrm>
          <a:prstGeom prst="rect">
            <a:avLst/>
          </a:prstGeom>
          <a:noFill/>
          <a:ln>
            <a:noFill/>
          </a:ln>
        </p:spPr>
      </p:pic>
      <p:grpSp>
        <p:nvGrpSpPr>
          <p:cNvPr id="7" name="Group 6">
            <a:extLst>
              <a:ext uri="{FF2B5EF4-FFF2-40B4-BE49-F238E27FC236}">
                <a16:creationId xmlns:a16="http://schemas.microsoft.com/office/drawing/2014/main" id="{F73B9685-9DAE-4765-A0B0-08A0D732436F}"/>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35DDC570-D65D-469F-95DE-1CF0F5808277}"/>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2B33E7-FD5E-421F-9C09-A5882AE47EEA}"/>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853DB781-3E01-4ABE-8B0F-C34021C643AF}"/>
                </a:ext>
              </a:extLst>
            </p:cNvPr>
            <p:cNvPicPr>
              <a:picLocks noChangeAspect="1"/>
            </p:cNvPicPr>
            <p:nvPr/>
          </p:nvPicPr>
          <p:blipFill>
            <a:blip r:embed="rId6"/>
            <a:stretch>
              <a:fillRect/>
            </a:stretch>
          </p:blipFill>
          <p:spPr>
            <a:xfrm>
              <a:off x="8280575" y="4464384"/>
              <a:ext cx="574850" cy="576723"/>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6"/>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300"/>
              <a:buFont typeface="Cambria"/>
              <a:buNone/>
            </a:pPr>
            <a:endParaRPr/>
          </a:p>
        </p:txBody>
      </p:sp>
      <p:grpSp>
        <p:nvGrpSpPr>
          <p:cNvPr id="4" name="Group 3">
            <a:extLst>
              <a:ext uri="{FF2B5EF4-FFF2-40B4-BE49-F238E27FC236}">
                <a16:creationId xmlns:a16="http://schemas.microsoft.com/office/drawing/2014/main" id="{83297C40-7C25-4061-92B6-5ED37C3DC23E}"/>
              </a:ext>
            </a:extLst>
          </p:cNvPr>
          <p:cNvGrpSpPr/>
          <p:nvPr/>
        </p:nvGrpSpPr>
        <p:grpSpPr>
          <a:xfrm>
            <a:off x="0" y="4392000"/>
            <a:ext cx="9144000" cy="751500"/>
            <a:chOff x="0" y="4392000"/>
            <a:chExt cx="9144000" cy="751500"/>
          </a:xfrm>
        </p:grpSpPr>
        <p:sp>
          <p:nvSpPr>
            <p:cNvPr id="5" name="Rectangle 4">
              <a:extLst>
                <a:ext uri="{FF2B5EF4-FFF2-40B4-BE49-F238E27FC236}">
                  <a16:creationId xmlns:a16="http://schemas.microsoft.com/office/drawing/2014/main" id="{68E1B16A-A9BE-406E-B14A-D8E45539B4C3}"/>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1FC62-4A47-4877-96F9-5F5F59ADE034}"/>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7B2A91FA-D541-477D-8383-AF0A4810427E}"/>
                </a:ext>
              </a:extLst>
            </p:cNvPr>
            <p:cNvPicPr>
              <a:picLocks noChangeAspect="1"/>
            </p:cNvPicPr>
            <p:nvPr/>
          </p:nvPicPr>
          <p:blipFill>
            <a:blip r:embed="rId3"/>
            <a:stretch>
              <a:fillRect/>
            </a:stretch>
          </p:blipFill>
          <p:spPr>
            <a:xfrm>
              <a:off x="8280575" y="4464384"/>
              <a:ext cx="574850" cy="576723"/>
            </a:xfrm>
            <a:prstGeom prst="rect">
              <a:avLst/>
            </a:prstGeom>
          </p:spPr>
        </p:pic>
      </p:grpSp>
      <p:pic>
        <p:nvPicPr>
          <p:cNvPr id="3" name="Picture 2" descr="Table, calendar&#10;&#10;Description automatically generated">
            <a:extLst>
              <a:ext uri="{FF2B5EF4-FFF2-40B4-BE49-F238E27FC236}">
                <a16:creationId xmlns:a16="http://schemas.microsoft.com/office/drawing/2014/main" id="{2D37E039-689A-4115-B1D9-258D4FA139EE}"/>
              </a:ext>
            </a:extLst>
          </p:cNvPr>
          <p:cNvPicPr>
            <a:picLocks noChangeAspect="1"/>
          </p:cNvPicPr>
          <p:nvPr/>
        </p:nvPicPr>
        <p:blipFill>
          <a:blip r:embed="rId4"/>
          <a:stretch>
            <a:fillRect/>
          </a:stretch>
        </p:blipFill>
        <p:spPr>
          <a:xfrm>
            <a:off x="0" y="1022554"/>
            <a:ext cx="9495533" cy="24568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10" name="Group 9">
            <a:extLst>
              <a:ext uri="{FF2B5EF4-FFF2-40B4-BE49-F238E27FC236}">
                <a16:creationId xmlns:a16="http://schemas.microsoft.com/office/drawing/2014/main" id="{A24F07A1-1570-49C7-A514-1AE656F65D8C}"/>
              </a:ext>
            </a:extLst>
          </p:cNvPr>
          <p:cNvGrpSpPr/>
          <p:nvPr/>
        </p:nvGrpSpPr>
        <p:grpSpPr>
          <a:xfrm>
            <a:off x="0" y="4392000"/>
            <a:ext cx="9144000" cy="751500"/>
            <a:chOff x="0" y="4392000"/>
            <a:chExt cx="9144000" cy="751500"/>
          </a:xfrm>
        </p:grpSpPr>
        <p:sp>
          <p:nvSpPr>
            <p:cNvPr id="11" name="Rectangle 10">
              <a:extLst>
                <a:ext uri="{FF2B5EF4-FFF2-40B4-BE49-F238E27FC236}">
                  <a16:creationId xmlns:a16="http://schemas.microsoft.com/office/drawing/2014/main" id="{F0253B6E-A25F-4D9E-B760-FBC1CF3438F0}"/>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EEFB3E-83E5-4615-81C4-CBDF023633A9}"/>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drawing&#10;&#10;Description automatically generated">
              <a:extLst>
                <a:ext uri="{FF2B5EF4-FFF2-40B4-BE49-F238E27FC236}">
                  <a16:creationId xmlns:a16="http://schemas.microsoft.com/office/drawing/2014/main" id="{AEDEA1A8-4CCF-4060-8775-A01FE03D5A38}"/>
                </a:ext>
              </a:extLst>
            </p:cNvPr>
            <p:cNvPicPr>
              <a:picLocks noChangeAspect="1"/>
            </p:cNvPicPr>
            <p:nvPr/>
          </p:nvPicPr>
          <p:blipFill>
            <a:blip r:embed="rId3"/>
            <a:stretch>
              <a:fillRect/>
            </a:stretch>
          </p:blipFill>
          <p:spPr>
            <a:xfrm>
              <a:off x="8280575" y="4464384"/>
              <a:ext cx="574850" cy="576723"/>
            </a:xfrm>
            <a:prstGeom prst="rect">
              <a:avLst/>
            </a:prstGeom>
          </p:spPr>
        </p:pic>
      </p:grpSp>
      <p:grpSp>
        <p:nvGrpSpPr>
          <p:cNvPr id="3" name="Group 2"/>
          <p:cNvGrpSpPr/>
          <p:nvPr/>
        </p:nvGrpSpPr>
        <p:grpSpPr>
          <a:xfrm>
            <a:off x="189817" y="275567"/>
            <a:ext cx="5771145" cy="1888957"/>
            <a:chOff x="166668" y="385010"/>
            <a:chExt cx="5771145" cy="1888957"/>
          </a:xfrm>
        </p:grpSpPr>
        <p:pic>
          <p:nvPicPr>
            <p:cNvPr id="545" name="Google Shape;545;g720c47e917_1_13"/>
            <p:cNvPicPr preferRelativeResize="0"/>
            <p:nvPr/>
          </p:nvPicPr>
          <p:blipFill rotWithShape="1">
            <a:blip r:embed="rId4">
              <a:alphaModFix/>
            </a:blip>
            <a:srcRect l="57891" t="2544" b="47877"/>
            <a:stretch/>
          </p:blipFill>
          <p:spPr>
            <a:xfrm>
              <a:off x="166668" y="385010"/>
              <a:ext cx="3208626" cy="1888957"/>
            </a:xfrm>
            <a:prstGeom prst="rect">
              <a:avLst/>
            </a:prstGeom>
            <a:noFill/>
            <a:ln>
              <a:noFill/>
            </a:ln>
          </p:spPr>
        </p:pic>
        <p:pic>
          <p:nvPicPr>
            <p:cNvPr id="7" name="Google Shape;545;g720c47e917_1_13"/>
            <p:cNvPicPr preferRelativeResize="0"/>
            <p:nvPr/>
          </p:nvPicPr>
          <p:blipFill rotWithShape="1">
            <a:blip r:embed="rId4">
              <a:alphaModFix/>
            </a:blip>
            <a:srcRect l="57891" t="50646" r="4530" b="-1"/>
            <a:stretch/>
          </p:blipFill>
          <p:spPr>
            <a:xfrm>
              <a:off x="3074352" y="385010"/>
              <a:ext cx="2863461" cy="1880429"/>
            </a:xfrm>
            <a:prstGeom prst="rect">
              <a:avLst/>
            </a:prstGeom>
            <a:noFill/>
            <a:ln>
              <a:noFill/>
            </a:ln>
          </p:spPr>
        </p:pic>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90" y="2347739"/>
            <a:ext cx="5096520" cy="2675673"/>
          </a:xfrm>
          <a:prstGeom prst="rect">
            <a:avLst/>
          </a:prstGeom>
        </p:spPr>
      </p:pic>
      <p:pic>
        <p:nvPicPr>
          <p:cNvPr id="2" name="Picture 1" descr="A screenshot of a cell phone&#10;&#10;Description automatically generated">
            <a:extLst>
              <a:ext uri="{FF2B5EF4-FFF2-40B4-BE49-F238E27FC236}">
                <a16:creationId xmlns:a16="http://schemas.microsoft.com/office/drawing/2014/main" id="{515AE26C-4988-4A51-BE61-E55CFB81DAD4}"/>
              </a:ext>
            </a:extLst>
          </p:cNvPr>
          <p:cNvPicPr>
            <a:picLocks noChangeAspect="1"/>
          </p:cNvPicPr>
          <p:nvPr/>
        </p:nvPicPr>
        <p:blipFill rotWithShape="1">
          <a:blip r:embed="rId6"/>
          <a:srcRect l="7246" t="4463" r="8306" b="5655"/>
          <a:stretch/>
        </p:blipFill>
        <p:spPr>
          <a:xfrm>
            <a:off x="6090721" y="275567"/>
            <a:ext cx="2863462" cy="39363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18114-1DB3-4929-AA6B-80E6F34AFD30}"/>
              </a:ext>
            </a:extLst>
          </p:cNvPr>
          <p:cNvPicPr>
            <a:picLocks noChangeAspect="1"/>
          </p:cNvPicPr>
          <p:nvPr/>
        </p:nvPicPr>
        <p:blipFill>
          <a:blip r:embed="rId3"/>
          <a:stretch>
            <a:fillRect/>
          </a:stretch>
        </p:blipFill>
        <p:spPr>
          <a:xfrm>
            <a:off x="5162821" y="80186"/>
            <a:ext cx="3863002" cy="2124652"/>
          </a:xfrm>
          <a:prstGeom prst="rect">
            <a:avLst/>
          </a:prstGeom>
        </p:spPr>
      </p:pic>
      <p:pic>
        <p:nvPicPr>
          <p:cNvPr id="9" name="Picture 8">
            <a:extLst>
              <a:ext uri="{FF2B5EF4-FFF2-40B4-BE49-F238E27FC236}">
                <a16:creationId xmlns:a16="http://schemas.microsoft.com/office/drawing/2014/main" id="{206B534E-52C6-46D9-9D85-344EA08ECA28}"/>
              </a:ext>
            </a:extLst>
          </p:cNvPr>
          <p:cNvPicPr>
            <a:picLocks noChangeAspect="1"/>
          </p:cNvPicPr>
          <p:nvPr/>
        </p:nvPicPr>
        <p:blipFill>
          <a:blip r:embed="rId4"/>
          <a:stretch>
            <a:fillRect/>
          </a:stretch>
        </p:blipFill>
        <p:spPr>
          <a:xfrm>
            <a:off x="5805377" y="2306601"/>
            <a:ext cx="3220446" cy="1882627"/>
          </a:xfrm>
          <a:prstGeom prst="rect">
            <a:avLst/>
          </a:prstGeom>
        </p:spPr>
      </p:pic>
      <p:pic>
        <p:nvPicPr>
          <p:cNvPr id="13" name="Picture 12">
            <a:extLst>
              <a:ext uri="{FF2B5EF4-FFF2-40B4-BE49-F238E27FC236}">
                <a16:creationId xmlns:a16="http://schemas.microsoft.com/office/drawing/2014/main" id="{A4C80F89-EBDC-46CC-A5C6-25DD379A7943}"/>
              </a:ext>
            </a:extLst>
          </p:cNvPr>
          <p:cNvPicPr>
            <a:picLocks noChangeAspect="1"/>
          </p:cNvPicPr>
          <p:nvPr/>
        </p:nvPicPr>
        <p:blipFill>
          <a:blip r:embed="rId5"/>
          <a:stretch>
            <a:fillRect/>
          </a:stretch>
        </p:blipFill>
        <p:spPr>
          <a:xfrm>
            <a:off x="118177" y="2295414"/>
            <a:ext cx="2857500" cy="1905000"/>
          </a:xfrm>
          <a:prstGeom prst="rect">
            <a:avLst/>
          </a:prstGeom>
        </p:spPr>
      </p:pic>
      <p:pic>
        <p:nvPicPr>
          <p:cNvPr id="15" name="Picture 14">
            <a:extLst>
              <a:ext uri="{FF2B5EF4-FFF2-40B4-BE49-F238E27FC236}">
                <a16:creationId xmlns:a16="http://schemas.microsoft.com/office/drawing/2014/main" id="{4C44DE12-2690-4033-A642-FF7870AF7E77}"/>
              </a:ext>
            </a:extLst>
          </p:cNvPr>
          <p:cNvPicPr>
            <a:picLocks noChangeAspect="1"/>
          </p:cNvPicPr>
          <p:nvPr/>
        </p:nvPicPr>
        <p:blipFill>
          <a:blip r:embed="rId6"/>
          <a:stretch>
            <a:fillRect/>
          </a:stretch>
        </p:blipFill>
        <p:spPr>
          <a:xfrm>
            <a:off x="2777104" y="80185"/>
            <a:ext cx="2243469" cy="2124651"/>
          </a:xfrm>
          <a:prstGeom prst="rect">
            <a:avLst/>
          </a:prstGeom>
        </p:spPr>
      </p:pic>
      <p:pic>
        <p:nvPicPr>
          <p:cNvPr id="11" name="Picture 10">
            <a:extLst>
              <a:ext uri="{FF2B5EF4-FFF2-40B4-BE49-F238E27FC236}">
                <a16:creationId xmlns:a16="http://schemas.microsoft.com/office/drawing/2014/main" id="{084A95B0-6454-47AF-A276-5B95264E8309}"/>
              </a:ext>
            </a:extLst>
          </p:cNvPr>
          <p:cNvPicPr>
            <a:picLocks noChangeAspect="1"/>
          </p:cNvPicPr>
          <p:nvPr/>
        </p:nvPicPr>
        <p:blipFill>
          <a:blip r:embed="rId7"/>
          <a:stretch>
            <a:fillRect/>
          </a:stretch>
        </p:blipFill>
        <p:spPr>
          <a:xfrm>
            <a:off x="118177" y="80187"/>
            <a:ext cx="2558072" cy="2124652"/>
          </a:xfrm>
          <a:prstGeom prst="rect">
            <a:avLst/>
          </a:prstGeom>
        </p:spPr>
      </p:pic>
      <p:pic>
        <p:nvPicPr>
          <p:cNvPr id="14" name="Picture 13">
            <a:extLst>
              <a:ext uri="{FF2B5EF4-FFF2-40B4-BE49-F238E27FC236}">
                <a16:creationId xmlns:a16="http://schemas.microsoft.com/office/drawing/2014/main" id="{9E9DC30A-2DA7-4D2C-A93B-EB1D38CC9DB9}"/>
              </a:ext>
            </a:extLst>
          </p:cNvPr>
          <p:cNvPicPr>
            <a:picLocks noChangeAspect="1"/>
          </p:cNvPicPr>
          <p:nvPr/>
        </p:nvPicPr>
        <p:blipFill>
          <a:blip r:embed="rId8"/>
          <a:stretch>
            <a:fillRect/>
          </a:stretch>
        </p:blipFill>
        <p:spPr>
          <a:xfrm>
            <a:off x="3085602" y="2306601"/>
            <a:ext cx="2609850" cy="1882626"/>
          </a:xfrm>
          <a:prstGeom prst="rect">
            <a:avLst/>
          </a:prstGeom>
        </p:spPr>
      </p:pic>
      <p:grpSp>
        <p:nvGrpSpPr>
          <p:cNvPr id="8" name="Group 7">
            <a:extLst>
              <a:ext uri="{FF2B5EF4-FFF2-40B4-BE49-F238E27FC236}">
                <a16:creationId xmlns:a16="http://schemas.microsoft.com/office/drawing/2014/main" id="{A22632F6-7F45-473E-85C6-F3472E034532}"/>
              </a:ext>
            </a:extLst>
          </p:cNvPr>
          <p:cNvGrpSpPr/>
          <p:nvPr/>
        </p:nvGrpSpPr>
        <p:grpSpPr>
          <a:xfrm>
            <a:off x="0" y="4392000"/>
            <a:ext cx="9144000" cy="751500"/>
            <a:chOff x="0" y="4392000"/>
            <a:chExt cx="9144000" cy="751500"/>
          </a:xfrm>
        </p:grpSpPr>
        <p:sp>
          <p:nvSpPr>
            <p:cNvPr id="10" name="Rectangle 9">
              <a:extLst>
                <a:ext uri="{FF2B5EF4-FFF2-40B4-BE49-F238E27FC236}">
                  <a16:creationId xmlns:a16="http://schemas.microsoft.com/office/drawing/2014/main" id="{2A9D186B-14B0-4E5C-AC53-CD86C51DDCB6}"/>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7A3240-F3A3-4008-9E1D-8DADF62A284E}"/>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drawing&#10;&#10;Description automatically generated">
              <a:extLst>
                <a:ext uri="{FF2B5EF4-FFF2-40B4-BE49-F238E27FC236}">
                  <a16:creationId xmlns:a16="http://schemas.microsoft.com/office/drawing/2014/main" id="{F17324F4-1C34-4399-A8D4-8D8D514F07BF}"/>
                </a:ext>
              </a:extLst>
            </p:cNvPr>
            <p:cNvPicPr>
              <a:picLocks noChangeAspect="1"/>
            </p:cNvPicPr>
            <p:nvPr/>
          </p:nvPicPr>
          <p:blipFill>
            <a:blip r:embed="rId9"/>
            <a:stretch>
              <a:fillRect/>
            </a:stretch>
          </p:blipFill>
          <p:spPr>
            <a:xfrm>
              <a:off x="8280575" y="4464384"/>
              <a:ext cx="574850" cy="576723"/>
            </a:xfrm>
            <a:prstGeom prst="rect">
              <a:avLst/>
            </a:prstGeom>
          </p:spPr>
        </p:pic>
      </p:grpSp>
    </p:spTree>
    <p:extLst>
      <p:ext uri="{BB962C8B-B14F-4D97-AF65-F5344CB8AC3E}">
        <p14:creationId xmlns:p14="http://schemas.microsoft.com/office/powerpoint/2010/main" val="354006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3" name="Google Shape;383;p7"/>
          <p:cNvSpPr txBox="1">
            <a:spLocks noGrp="1"/>
          </p:cNvSpPr>
          <p:nvPr>
            <p:ph type="title"/>
          </p:nvPr>
        </p:nvSpPr>
        <p:spPr>
          <a:xfrm>
            <a:off x="4062871" y="155056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Font typeface="Arial"/>
              <a:buNone/>
            </a:pPr>
            <a:r>
              <a:rPr lang="en-US" sz="4000" i="1" dirty="0"/>
              <a:t>How do you define</a:t>
            </a:r>
            <a:br>
              <a:rPr lang="en-US" sz="4000" i="1" dirty="0"/>
            </a:br>
            <a:r>
              <a:rPr lang="en-US" sz="4000" i="1" dirty="0"/>
              <a:t>PERCEPTION?</a:t>
            </a:r>
            <a:endParaRPr dirty="0"/>
          </a:p>
        </p:txBody>
      </p:sp>
      <p:pic>
        <p:nvPicPr>
          <p:cNvPr id="384" name="Google Shape;384;p7"/>
          <p:cNvPicPr preferRelativeResize="0"/>
          <p:nvPr/>
        </p:nvPicPr>
        <p:blipFill rotWithShape="1">
          <a:blip r:embed="rId3">
            <a:alphaModFix/>
          </a:blip>
          <a:srcRect/>
          <a:stretch/>
        </p:blipFill>
        <p:spPr>
          <a:xfrm>
            <a:off x="762001" y="-1"/>
            <a:ext cx="3174748" cy="4392001"/>
          </a:xfrm>
          <a:prstGeom prst="rect">
            <a:avLst/>
          </a:prstGeom>
          <a:noFill/>
          <a:ln>
            <a:noFill/>
          </a:ln>
        </p:spPr>
      </p:pic>
      <p:grpSp>
        <p:nvGrpSpPr>
          <p:cNvPr id="7" name="Group 6">
            <a:extLst>
              <a:ext uri="{FF2B5EF4-FFF2-40B4-BE49-F238E27FC236}">
                <a16:creationId xmlns:a16="http://schemas.microsoft.com/office/drawing/2014/main" id="{6B4BC827-63C3-4D8F-8425-EE0791167A09}"/>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DFA405B2-C834-4D8E-89CE-67CED3F659C1}"/>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00AD15-90D6-49CE-868B-85AB22F2180B}"/>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0B73BFA3-32B5-4FE4-9332-218BD037EC73}"/>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2" name="Google Shape;392;p8"/>
          <p:cNvSpPr txBox="1">
            <a:spLocks noGrp="1"/>
          </p:cNvSpPr>
          <p:nvPr>
            <p:ph type="title"/>
          </p:nvPr>
        </p:nvSpPr>
        <p:spPr>
          <a:xfrm>
            <a:off x="0" y="158987"/>
            <a:ext cx="9143997" cy="297213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Font typeface="Arial"/>
              <a:buNone/>
            </a:pPr>
            <a:r>
              <a:rPr lang="en-US" sz="3600" i="1" dirty="0"/>
              <a:t>Where do our perceptions come from?</a:t>
            </a:r>
            <a:endParaRPr dirty="0"/>
          </a:p>
        </p:txBody>
      </p:sp>
      <p:pic>
        <p:nvPicPr>
          <p:cNvPr id="393" name="Google Shape;393;p8"/>
          <p:cNvPicPr preferRelativeResize="0"/>
          <p:nvPr/>
        </p:nvPicPr>
        <p:blipFill rotWithShape="1">
          <a:blip r:embed="rId3">
            <a:alphaModFix/>
          </a:blip>
          <a:srcRect/>
          <a:stretch/>
        </p:blipFill>
        <p:spPr>
          <a:xfrm>
            <a:off x="1418125" y="846898"/>
            <a:ext cx="6043781" cy="3399627"/>
          </a:xfrm>
          <a:prstGeom prst="rect">
            <a:avLst/>
          </a:prstGeom>
          <a:noFill/>
          <a:ln>
            <a:noFill/>
          </a:ln>
        </p:spPr>
      </p:pic>
      <p:grpSp>
        <p:nvGrpSpPr>
          <p:cNvPr id="7" name="Group 6">
            <a:extLst>
              <a:ext uri="{FF2B5EF4-FFF2-40B4-BE49-F238E27FC236}">
                <a16:creationId xmlns:a16="http://schemas.microsoft.com/office/drawing/2014/main" id="{2C760CCC-53A4-4D32-8A09-3C9F56515457}"/>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A9D6DC6B-6ABD-44F0-A21C-0CF084CC0ABE}"/>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5D91CF-9B0F-43D1-8052-1A8330C7AEBA}"/>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B909919F-DA72-44C4-9222-ADAB84C0993C}"/>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9"/>
          <p:cNvSpPr txBox="1">
            <a:spLocks noGrp="1"/>
          </p:cNvSpPr>
          <p:nvPr>
            <p:ph type="title"/>
          </p:nvPr>
        </p:nvSpPr>
        <p:spPr>
          <a:xfrm>
            <a:off x="5063810" y="713170"/>
            <a:ext cx="4204881" cy="33877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Font typeface="Arial"/>
              <a:buNone/>
            </a:pPr>
            <a:r>
              <a:rPr lang="en-US" sz="4000" i="1" dirty="0"/>
              <a:t>Does this mean </a:t>
            </a:r>
            <a:br>
              <a:rPr lang="en-US" sz="4000" i="1" dirty="0"/>
            </a:br>
            <a:r>
              <a:rPr lang="en-US" sz="4000" i="1" dirty="0"/>
              <a:t>that the FACTS </a:t>
            </a:r>
            <a:br>
              <a:rPr lang="en-US" sz="4000" i="1" dirty="0"/>
            </a:br>
            <a:r>
              <a:rPr lang="en-US" sz="4000" i="1" dirty="0"/>
              <a:t>are different for each of us? </a:t>
            </a:r>
            <a:endParaRPr dirty="0"/>
          </a:p>
        </p:txBody>
      </p:sp>
      <p:pic>
        <p:nvPicPr>
          <p:cNvPr id="402" name="Google Shape;402;p9" descr="A drawing of a face&#10;&#10;Description generated with high confidence"/>
          <p:cNvPicPr preferRelativeResize="0"/>
          <p:nvPr/>
        </p:nvPicPr>
        <p:blipFill rotWithShape="1">
          <a:blip r:embed="rId3">
            <a:alphaModFix/>
          </a:blip>
          <a:srcRect/>
          <a:stretch/>
        </p:blipFill>
        <p:spPr>
          <a:xfrm>
            <a:off x="0" y="112674"/>
            <a:ext cx="4790153" cy="4128656"/>
          </a:xfrm>
          <a:prstGeom prst="rect">
            <a:avLst/>
          </a:prstGeom>
          <a:noFill/>
          <a:ln>
            <a:noFill/>
          </a:ln>
        </p:spPr>
      </p:pic>
      <p:grpSp>
        <p:nvGrpSpPr>
          <p:cNvPr id="7" name="Group 6">
            <a:extLst>
              <a:ext uri="{FF2B5EF4-FFF2-40B4-BE49-F238E27FC236}">
                <a16:creationId xmlns:a16="http://schemas.microsoft.com/office/drawing/2014/main" id="{5B8EB5A8-E27A-4737-B352-63EA21F423A0}"/>
              </a:ext>
            </a:extLst>
          </p:cNvPr>
          <p:cNvGrpSpPr/>
          <p:nvPr/>
        </p:nvGrpSpPr>
        <p:grpSpPr>
          <a:xfrm>
            <a:off x="0" y="4392000"/>
            <a:ext cx="9144000" cy="751500"/>
            <a:chOff x="0" y="4392000"/>
            <a:chExt cx="9144000" cy="751500"/>
          </a:xfrm>
        </p:grpSpPr>
        <p:sp>
          <p:nvSpPr>
            <p:cNvPr id="8" name="Rectangle 7">
              <a:extLst>
                <a:ext uri="{FF2B5EF4-FFF2-40B4-BE49-F238E27FC236}">
                  <a16:creationId xmlns:a16="http://schemas.microsoft.com/office/drawing/2014/main" id="{5CD85005-0340-43EB-976D-8CB96D309DA4}"/>
                </a:ext>
              </a:extLst>
            </p:cNvPr>
            <p:cNvSpPr/>
            <p:nvPr/>
          </p:nvSpPr>
          <p:spPr>
            <a:xfrm>
              <a:off x="0" y="4392000"/>
              <a:ext cx="7992000" cy="7515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298B9B-EF5F-4191-AED4-3D75676345BD}"/>
                </a:ext>
              </a:extLst>
            </p:cNvPr>
            <p:cNvSpPr/>
            <p:nvPr/>
          </p:nvSpPr>
          <p:spPr>
            <a:xfrm>
              <a:off x="7992000" y="4392000"/>
              <a:ext cx="1152000" cy="751500"/>
            </a:xfrm>
            <a:prstGeom prst="rect">
              <a:avLst/>
            </a:prstGeom>
            <a:solidFill>
              <a:srgbClr val="871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2993F5EF-B705-4F87-BE4D-739DB6319B4B}"/>
                </a:ext>
              </a:extLst>
            </p:cNvPr>
            <p:cNvPicPr>
              <a:picLocks noChangeAspect="1"/>
            </p:cNvPicPr>
            <p:nvPr/>
          </p:nvPicPr>
          <p:blipFill>
            <a:blip r:embed="rId4"/>
            <a:stretch>
              <a:fillRect/>
            </a:stretch>
          </p:blipFill>
          <p:spPr>
            <a:xfrm>
              <a:off x="8280575" y="4464384"/>
              <a:ext cx="574850" cy="576723"/>
            </a:xfrm>
            <a:prstGeom prst="rect">
              <a:avLst/>
            </a:prstGeom>
          </p:spPr>
        </p:pic>
      </p:gr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2">
    <a:dk1>
      <a:srgbClr val="000000"/>
    </a:dk1>
    <a:lt1>
      <a:srgbClr val="FFFFFF"/>
    </a:lt1>
    <a:dk2>
      <a:srgbClr val="FFFFFF"/>
    </a:dk2>
    <a:lt2>
      <a:srgbClr val="F8AA40"/>
    </a:lt2>
    <a:accent1>
      <a:srgbClr val="6E9D95"/>
    </a:accent1>
    <a:accent2>
      <a:srgbClr val="4688AF"/>
    </a:accent2>
    <a:accent3>
      <a:srgbClr val="585A38"/>
    </a:accent3>
    <a:accent4>
      <a:srgbClr val="9B4A27"/>
    </a:accent4>
    <a:accent5>
      <a:srgbClr val="4D204A"/>
    </a:accent5>
    <a:accent6>
      <a:srgbClr val="6A0A11"/>
    </a:accent6>
    <a:hlink>
      <a:srgbClr val="2D71AE"/>
    </a:hlink>
    <a:folHlink>
      <a:srgbClr val="666666"/>
    </a:folHlink>
  </a:clrScheme>
  <a:fontScheme name="1_Blank Pre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1746</TotalTime>
  <Words>645</Words>
  <Application>Microsoft Office PowerPoint</Application>
  <PresentationFormat>On-screen Show (16:9)</PresentationFormat>
  <Paragraphs>87</Paragraphs>
  <Slides>30</Slides>
  <Notes>30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vt:lpstr>
      <vt:lpstr>Noto Sans Symbols</vt:lpstr>
      <vt:lpstr>Calibri</vt:lpstr>
      <vt:lpstr>Arial Narrow</vt:lpstr>
      <vt:lpstr>simple-light-2</vt:lpstr>
      <vt:lpstr>PowerPoint Presentation</vt:lpstr>
      <vt:lpstr>PowerPoint Presentation</vt:lpstr>
      <vt:lpstr>Objectives</vt:lpstr>
      <vt:lpstr>PowerPoint Presentation</vt:lpstr>
      <vt:lpstr>PowerPoint Presentation</vt:lpstr>
      <vt:lpstr>PowerPoint Presentation</vt:lpstr>
      <vt:lpstr>How do you define PERCEPTION?</vt:lpstr>
      <vt:lpstr>Where do our perceptions come from?</vt:lpstr>
      <vt:lpstr>Does this mean  that the FACTS  are different for each of us? </vt:lpstr>
      <vt:lpstr>PowerPoint Presentation</vt:lpstr>
      <vt:lpstr>Perception is NOT always reality. </vt:lpstr>
      <vt:lpstr>Social Media is NOT always reality</vt:lpstr>
      <vt:lpstr>Social Media is NOT always reality</vt:lpstr>
      <vt:lpstr>PowerPoint Presentation</vt:lpstr>
      <vt:lpstr>Use DATA and FACTS  to understand reality. </vt:lpstr>
      <vt:lpstr>PowerPoint Presentation</vt:lpstr>
      <vt:lpstr>PowerPoint Presentation</vt:lpstr>
      <vt:lpstr>PowerPoint Presentation</vt:lpstr>
      <vt:lpstr>PowerPoint Presentation</vt:lpstr>
      <vt:lpstr>Perception, Reality, &amp; Behavior</vt:lpstr>
      <vt:lpstr>PowerPoint Presentation</vt:lpstr>
      <vt:lpstr>PowerPoint Presentation</vt:lpstr>
      <vt:lpstr>PowerPoint Presentation</vt:lpstr>
      <vt:lpstr>What factors  contribute to teens  misusing substances? </vt:lpstr>
      <vt:lpstr>                     </vt:lpstr>
      <vt:lpstr>PowerPoint Presentation</vt:lpstr>
      <vt:lpstr>PowerPoint Presentation</vt:lpstr>
      <vt:lpstr>What are actions YOU can take  to change the misperceptions  among your friends, schoolmates, family and community?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Kavitha Kailasam</dc:creator>
  <cp:lastModifiedBy>Mava Cooper</cp:lastModifiedBy>
  <cp:revision>43</cp:revision>
  <dcterms:modified xsi:type="dcterms:W3CDTF">2020-12-21T20:50:23Z</dcterms:modified>
</cp:coreProperties>
</file>